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85" r:id="rId5"/>
    <p:sldId id="286" r:id="rId6"/>
    <p:sldId id="287" r:id="rId7"/>
    <p:sldId id="300" r:id="rId8"/>
    <p:sldId id="302" r:id="rId9"/>
    <p:sldId id="304" r:id="rId10"/>
    <p:sldId id="305" r:id="rId11"/>
    <p:sldId id="307" r:id="rId12"/>
    <p:sldId id="308" r:id="rId13"/>
    <p:sldId id="290" r:id="rId14"/>
    <p:sldId id="310" r:id="rId15"/>
    <p:sldId id="294" r:id="rId16"/>
    <p:sldId id="309" r:id="rId17"/>
    <p:sldId id="292" r:id="rId18"/>
    <p:sldId id="311"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2E6E"/>
    <a:srgbClr val="191919"/>
    <a:srgbClr val="F8F8F8"/>
    <a:srgbClr val="E2ECFC"/>
    <a:srgbClr val="F0F3F3"/>
    <a:srgbClr val="E8F0FE"/>
    <a:srgbClr val="231F1F"/>
    <a:srgbClr val="441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CFE3D-396D-4CE2-94A6-F304A6F40E3B}" v="4" dt="2023-12-14T16:16:50.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3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DD0A5-A0D5-6248-B8CB-7B5B1CBC578C}"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FE555-842D-6341-800E-7113DCF77D26}" type="slidenum">
              <a:rPr lang="en-US" smtClean="0"/>
              <a:t>‹#›</a:t>
            </a:fld>
            <a:endParaRPr lang="en-US"/>
          </a:p>
        </p:txBody>
      </p:sp>
    </p:spTree>
    <p:extLst>
      <p:ext uri="{BB962C8B-B14F-4D97-AF65-F5344CB8AC3E}">
        <p14:creationId xmlns:p14="http://schemas.microsoft.com/office/powerpoint/2010/main" val="165750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2</a:t>
            </a:fld>
            <a:endParaRPr lang="en-GB"/>
          </a:p>
        </p:txBody>
      </p:sp>
    </p:spTree>
    <p:extLst>
      <p:ext uri="{BB962C8B-B14F-4D97-AF65-F5344CB8AC3E}">
        <p14:creationId xmlns:p14="http://schemas.microsoft.com/office/powerpoint/2010/main" val="101179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11</a:t>
            </a:fld>
            <a:endParaRPr lang="en-GB"/>
          </a:p>
        </p:txBody>
      </p:sp>
    </p:spTree>
    <p:extLst>
      <p:ext uri="{BB962C8B-B14F-4D97-AF65-F5344CB8AC3E}">
        <p14:creationId xmlns:p14="http://schemas.microsoft.com/office/powerpoint/2010/main" val="279822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12</a:t>
            </a:fld>
            <a:endParaRPr lang="en-GB"/>
          </a:p>
        </p:txBody>
      </p:sp>
    </p:spTree>
    <p:extLst>
      <p:ext uri="{BB962C8B-B14F-4D97-AF65-F5344CB8AC3E}">
        <p14:creationId xmlns:p14="http://schemas.microsoft.com/office/powerpoint/2010/main" val="192170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13</a:t>
            </a:fld>
            <a:endParaRPr lang="en-GB"/>
          </a:p>
        </p:txBody>
      </p:sp>
    </p:spTree>
    <p:extLst>
      <p:ext uri="{BB962C8B-B14F-4D97-AF65-F5344CB8AC3E}">
        <p14:creationId xmlns:p14="http://schemas.microsoft.com/office/powerpoint/2010/main" val="2520306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14</a:t>
            </a:fld>
            <a:endParaRPr lang="en-GB"/>
          </a:p>
        </p:txBody>
      </p:sp>
    </p:spTree>
    <p:extLst>
      <p:ext uri="{BB962C8B-B14F-4D97-AF65-F5344CB8AC3E}">
        <p14:creationId xmlns:p14="http://schemas.microsoft.com/office/powerpoint/2010/main" val="242541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15</a:t>
            </a:fld>
            <a:endParaRPr lang="en-GB"/>
          </a:p>
        </p:txBody>
      </p:sp>
    </p:spTree>
    <p:extLst>
      <p:ext uri="{BB962C8B-B14F-4D97-AF65-F5344CB8AC3E}">
        <p14:creationId xmlns:p14="http://schemas.microsoft.com/office/powerpoint/2010/main" val="89013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16</a:t>
            </a:fld>
            <a:endParaRPr lang="en-GB"/>
          </a:p>
        </p:txBody>
      </p:sp>
    </p:spTree>
    <p:extLst>
      <p:ext uri="{BB962C8B-B14F-4D97-AF65-F5344CB8AC3E}">
        <p14:creationId xmlns:p14="http://schemas.microsoft.com/office/powerpoint/2010/main" val="72782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3</a:t>
            </a:fld>
            <a:endParaRPr lang="en-GB"/>
          </a:p>
        </p:txBody>
      </p:sp>
    </p:spTree>
    <p:extLst>
      <p:ext uri="{BB962C8B-B14F-4D97-AF65-F5344CB8AC3E}">
        <p14:creationId xmlns:p14="http://schemas.microsoft.com/office/powerpoint/2010/main" val="121745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4</a:t>
            </a:fld>
            <a:endParaRPr lang="en-GB"/>
          </a:p>
        </p:txBody>
      </p:sp>
    </p:spTree>
    <p:extLst>
      <p:ext uri="{BB962C8B-B14F-4D97-AF65-F5344CB8AC3E}">
        <p14:creationId xmlns:p14="http://schemas.microsoft.com/office/powerpoint/2010/main" val="225822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5</a:t>
            </a:fld>
            <a:endParaRPr lang="en-GB"/>
          </a:p>
        </p:txBody>
      </p:sp>
    </p:spTree>
    <p:extLst>
      <p:ext uri="{BB962C8B-B14F-4D97-AF65-F5344CB8AC3E}">
        <p14:creationId xmlns:p14="http://schemas.microsoft.com/office/powerpoint/2010/main" val="136796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6</a:t>
            </a:fld>
            <a:endParaRPr lang="en-GB"/>
          </a:p>
        </p:txBody>
      </p:sp>
    </p:spTree>
    <p:extLst>
      <p:ext uri="{BB962C8B-B14F-4D97-AF65-F5344CB8AC3E}">
        <p14:creationId xmlns:p14="http://schemas.microsoft.com/office/powerpoint/2010/main" val="556968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7</a:t>
            </a:fld>
            <a:endParaRPr lang="en-GB"/>
          </a:p>
        </p:txBody>
      </p:sp>
    </p:spTree>
    <p:extLst>
      <p:ext uri="{BB962C8B-B14F-4D97-AF65-F5344CB8AC3E}">
        <p14:creationId xmlns:p14="http://schemas.microsoft.com/office/powerpoint/2010/main" val="299856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8</a:t>
            </a:fld>
            <a:endParaRPr lang="en-GB"/>
          </a:p>
        </p:txBody>
      </p:sp>
    </p:spTree>
    <p:extLst>
      <p:ext uri="{BB962C8B-B14F-4D97-AF65-F5344CB8AC3E}">
        <p14:creationId xmlns:p14="http://schemas.microsoft.com/office/powerpoint/2010/main" val="4206274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9</a:t>
            </a:fld>
            <a:endParaRPr lang="en-GB"/>
          </a:p>
        </p:txBody>
      </p:sp>
    </p:spTree>
    <p:extLst>
      <p:ext uri="{BB962C8B-B14F-4D97-AF65-F5344CB8AC3E}">
        <p14:creationId xmlns:p14="http://schemas.microsoft.com/office/powerpoint/2010/main" val="128562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programme will include</a:t>
            </a:r>
            <a:r>
              <a:rPr lang="en-GB" baseline="0"/>
              <a:t> the following elements, we will go through them in more detail</a:t>
            </a:r>
            <a:endParaRPr lang="en-GB"/>
          </a:p>
        </p:txBody>
      </p:sp>
      <p:sp>
        <p:nvSpPr>
          <p:cNvPr id="4" name="Slide Number Placeholder 3"/>
          <p:cNvSpPr>
            <a:spLocks noGrp="1"/>
          </p:cNvSpPr>
          <p:nvPr>
            <p:ph type="sldNum" sz="quarter" idx="10"/>
          </p:nvPr>
        </p:nvSpPr>
        <p:spPr/>
        <p:txBody>
          <a:bodyPr/>
          <a:lstStyle/>
          <a:p>
            <a:fld id="{F1D341C3-8856-4D0C-8214-2A46B6743B27}" type="slidenum">
              <a:rPr lang="en-GB" smtClean="0"/>
              <a:t>10</a:t>
            </a:fld>
            <a:endParaRPr lang="en-GB"/>
          </a:p>
        </p:txBody>
      </p:sp>
    </p:spTree>
    <p:extLst>
      <p:ext uri="{BB962C8B-B14F-4D97-AF65-F5344CB8AC3E}">
        <p14:creationId xmlns:p14="http://schemas.microsoft.com/office/powerpoint/2010/main" val="379764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024D-0312-E742-B4B1-F2BB5ACECB3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9A4D9A0-97ED-5542-A8FD-D1E3F70BE6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8A4EA99-DFBA-A441-B842-11D18B1FB7FA}"/>
              </a:ext>
            </a:extLst>
          </p:cNvPr>
          <p:cNvSpPr>
            <a:spLocks noGrp="1"/>
          </p:cNvSpPr>
          <p:nvPr>
            <p:ph type="dt" sz="half" idx="10"/>
          </p:nvPr>
        </p:nvSpPr>
        <p:spPr/>
        <p:txBody>
          <a:bodyPr/>
          <a:lstStyle/>
          <a:p>
            <a:fld id="{316561A9-557D-2148-A88C-7B86C0204D1F}" type="datetimeFigureOut">
              <a:rPr lang="en-US" smtClean="0"/>
              <a:t>12/18/2023</a:t>
            </a:fld>
            <a:endParaRPr lang="en-US"/>
          </a:p>
        </p:txBody>
      </p:sp>
      <p:sp>
        <p:nvSpPr>
          <p:cNvPr id="5" name="Footer Placeholder 4">
            <a:extLst>
              <a:ext uri="{FF2B5EF4-FFF2-40B4-BE49-F238E27FC236}">
                <a16:creationId xmlns:a16="http://schemas.microsoft.com/office/drawing/2014/main" id="{67812FA9-9807-3C4C-802B-0165DF3CA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D933A-B4AD-D143-885E-D18B63B22A72}"/>
              </a:ext>
            </a:extLst>
          </p:cNvPr>
          <p:cNvSpPr>
            <a:spLocks noGrp="1"/>
          </p:cNvSpPr>
          <p:nvPr>
            <p:ph type="sldNum" sz="quarter" idx="12"/>
          </p:nvPr>
        </p:nvSpPr>
        <p:spPr/>
        <p:txBody>
          <a:bodyPr/>
          <a:lstStyle/>
          <a:p>
            <a:fld id="{77C2188C-0607-7344-A6D5-1A5761AD4723}" type="slidenum">
              <a:rPr lang="en-US" smtClean="0"/>
              <a:t>‹#›</a:t>
            </a:fld>
            <a:endParaRPr lang="en-US"/>
          </a:p>
        </p:txBody>
      </p:sp>
    </p:spTree>
    <p:extLst>
      <p:ext uri="{BB962C8B-B14F-4D97-AF65-F5344CB8AC3E}">
        <p14:creationId xmlns:p14="http://schemas.microsoft.com/office/powerpoint/2010/main" val="93355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62E2-D15A-474C-8769-A94C99D617D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7B91A4D-0E6A-A642-B9ED-38FCB4D7A46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C98A4C-ED46-0A46-AE6F-0ABD7DD73C60}"/>
              </a:ext>
            </a:extLst>
          </p:cNvPr>
          <p:cNvSpPr>
            <a:spLocks noGrp="1"/>
          </p:cNvSpPr>
          <p:nvPr>
            <p:ph type="dt" sz="half" idx="10"/>
          </p:nvPr>
        </p:nvSpPr>
        <p:spPr/>
        <p:txBody>
          <a:bodyPr/>
          <a:lstStyle/>
          <a:p>
            <a:fld id="{316561A9-557D-2148-A88C-7B86C0204D1F}" type="datetimeFigureOut">
              <a:rPr lang="en-US" smtClean="0"/>
              <a:t>12/18/2023</a:t>
            </a:fld>
            <a:endParaRPr lang="en-US"/>
          </a:p>
        </p:txBody>
      </p:sp>
      <p:sp>
        <p:nvSpPr>
          <p:cNvPr id="5" name="Footer Placeholder 4">
            <a:extLst>
              <a:ext uri="{FF2B5EF4-FFF2-40B4-BE49-F238E27FC236}">
                <a16:creationId xmlns:a16="http://schemas.microsoft.com/office/drawing/2014/main" id="{43B544FF-52D5-AA42-9EED-E87445F41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49F8B-7582-B64B-A0CC-5047C58ED55F}"/>
              </a:ext>
            </a:extLst>
          </p:cNvPr>
          <p:cNvSpPr>
            <a:spLocks noGrp="1"/>
          </p:cNvSpPr>
          <p:nvPr>
            <p:ph type="sldNum" sz="quarter" idx="12"/>
          </p:nvPr>
        </p:nvSpPr>
        <p:spPr/>
        <p:txBody>
          <a:bodyPr/>
          <a:lstStyle/>
          <a:p>
            <a:fld id="{77C2188C-0607-7344-A6D5-1A5761AD4723}" type="slidenum">
              <a:rPr lang="en-US" smtClean="0"/>
              <a:t>‹#›</a:t>
            </a:fld>
            <a:endParaRPr lang="en-US"/>
          </a:p>
        </p:txBody>
      </p:sp>
    </p:spTree>
    <p:extLst>
      <p:ext uri="{BB962C8B-B14F-4D97-AF65-F5344CB8AC3E}">
        <p14:creationId xmlns:p14="http://schemas.microsoft.com/office/powerpoint/2010/main" val="161666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5D5166-8766-3A41-AE7A-31AB39A01EB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8613F37-25EA-4D47-930C-26F387DE17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656D51-292E-DB44-8C56-FE2E52B556A8}"/>
              </a:ext>
            </a:extLst>
          </p:cNvPr>
          <p:cNvSpPr>
            <a:spLocks noGrp="1"/>
          </p:cNvSpPr>
          <p:nvPr>
            <p:ph type="dt" sz="half" idx="10"/>
          </p:nvPr>
        </p:nvSpPr>
        <p:spPr/>
        <p:txBody>
          <a:bodyPr/>
          <a:lstStyle/>
          <a:p>
            <a:fld id="{316561A9-557D-2148-A88C-7B86C0204D1F}" type="datetimeFigureOut">
              <a:rPr lang="en-US" smtClean="0"/>
              <a:t>12/18/2023</a:t>
            </a:fld>
            <a:endParaRPr lang="en-US"/>
          </a:p>
        </p:txBody>
      </p:sp>
      <p:sp>
        <p:nvSpPr>
          <p:cNvPr id="5" name="Footer Placeholder 4">
            <a:extLst>
              <a:ext uri="{FF2B5EF4-FFF2-40B4-BE49-F238E27FC236}">
                <a16:creationId xmlns:a16="http://schemas.microsoft.com/office/drawing/2014/main" id="{F853CAC7-D660-E54F-B1A1-01320253D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CE429-E246-B042-9379-4EAD695827CA}"/>
              </a:ext>
            </a:extLst>
          </p:cNvPr>
          <p:cNvSpPr>
            <a:spLocks noGrp="1"/>
          </p:cNvSpPr>
          <p:nvPr>
            <p:ph type="sldNum" sz="quarter" idx="12"/>
          </p:nvPr>
        </p:nvSpPr>
        <p:spPr/>
        <p:txBody>
          <a:bodyPr/>
          <a:lstStyle/>
          <a:p>
            <a:fld id="{77C2188C-0607-7344-A6D5-1A5761AD4723}" type="slidenum">
              <a:rPr lang="en-US" smtClean="0"/>
              <a:t>‹#›</a:t>
            </a:fld>
            <a:endParaRPr lang="en-US"/>
          </a:p>
        </p:txBody>
      </p:sp>
    </p:spTree>
    <p:extLst>
      <p:ext uri="{BB962C8B-B14F-4D97-AF65-F5344CB8AC3E}">
        <p14:creationId xmlns:p14="http://schemas.microsoft.com/office/powerpoint/2010/main" val="181975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EB63-F1C6-4B49-B6DC-445F2D511F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1F5C94D-5092-834B-A21D-B7C2FA5D791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51ACF5-AABC-CA48-8397-BD38B9046485}"/>
              </a:ext>
            </a:extLst>
          </p:cNvPr>
          <p:cNvSpPr>
            <a:spLocks noGrp="1"/>
          </p:cNvSpPr>
          <p:nvPr>
            <p:ph type="dt" sz="half" idx="10"/>
          </p:nvPr>
        </p:nvSpPr>
        <p:spPr/>
        <p:txBody>
          <a:bodyPr/>
          <a:lstStyle/>
          <a:p>
            <a:fld id="{316561A9-557D-2148-A88C-7B86C0204D1F}" type="datetimeFigureOut">
              <a:rPr lang="en-US" smtClean="0"/>
              <a:t>12/18/2023</a:t>
            </a:fld>
            <a:endParaRPr lang="en-US"/>
          </a:p>
        </p:txBody>
      </p:sp>
      <p:sp>
        <p:nvSpPr>
          <p:cNvPr id="5" name="Footer Placeholder 4">
            <a:extLst>
              <a:ext uri="{FF2B5EF4-FFF2-40B4-BE49-F238E27FC236}">
                <a16:creationId xmlns:a16="http://schemas.microsoft.com/office/drawing/2014/main" id="{559047A1-DEDC-3240-93FD-ED027EC6E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4E149-14E2-5B42-B479-E533B377B608}"/>
              </a:ext>
            </a:extLst>
          </p:cNvPr>
          <p:cNvSpPr>
            <a:spLocks noGrp="1"/>
          </p:cNvSpPr>
          <p:nvPr>
            <p:ph type="sldNum" sz="quarter" idx="12"/>
          </p:nvPr>
        </p:nvSpPr>
        <p:spPr/>
        <p:txBody>
          <a:bodyPr/>
          <a:lstStyle/>
          <a:p>
            <a:fld id="{77C2188C-0607-7344-A6D5-1A5761AD4723}" type="slidenum">
              <a:rPr lang="en-US" smtClean="0"/>
              <a:t>‹#›</a:t>
            </a:fld>
            <a:endParaRPr lang="en-US"/>
          </a:p>
        </p:txBody>
      </p:sp>
    </p:spTree>
    <p:extLst>
      <p:ext uri="{BB962C8B-B14F-4D97-AF65-F5344CB8AC3E}">
        <p14:creationId xmlns:p14="http://schemas.microsoft.com/office/powerpoint/2010/main" val="377080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6F67-F4C6-604F-8C60-3C5465BD5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090FC5D-E724-854E-96FA-FCEB11407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A1844BE-43B2-114E-8509-3FCA3C0BA6FA}"/>
              </a:ext>
            </a:extLst>
          </p:cNvPr>
          <p:cNvSpPr>
            <a:spLocks noGrp="1"/>
          </p:cNvSpPr>
          <p:nvPr>
            <p:ph type="dt" sz="half" idx="10"/>
          </p:nvPr>
        </p:nvSpPr>
        <p:spPr/>
        <p:txBody>
          <a:bodyPr/>
          <a:lstStyle/>
          <a:p>
            <a:fld id="{316561A9-557D-2148-A88C-7B86C0204D1F}" type="datetimeFigureOut">
              <a:rPr lang="en-US" smtClean="0"/>
              <a:t>12/18/2023</a:t>
            </a:fld>
            <a:endParaRPr lang="en-US"/>
          </a:p>
        </p:txBody>
      </p:sp>
      <p:sp>
        <p:nvSpPr>
          <p:cNvPr id="5" name="Footer Placeholder 4">
            <a:extLst>
              <a:ext uri="{FF2B5EF4-FFF2-40B4-BE49-F238E27FC236}">
                <a16:creationId xmlns:a16="http://schemas.microsoft.com/office/drawing/2014/main" id="{4B7FA025-50D3-C743-993D-D1AAF79AF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88A08-767D-3146-B144-0119819A5874}"/>
              </a:ext>
            </a:extLst>
          </p:cNvPr>
          <p:cNvSpPr>
            <a:spLocks noGrp="1"/>
          </p:cNvSpPr>
          <p:nvPr>
            <p:ph type="sldNum" sz="quarter" idx="12"/>
          </p:nvPr>
        </p:nvSpPr>
        <p:spPr/>
        <p:txBody>
          <a:bodyPr/>
          <a:lstStyle/>
          <a:p>
            <a:fld id="{77C2188C-0607-7344-A6D5-1A5761AD4723}" type="slidenum">
              <a:rPr lang="en-US" smtClean="0"/>
              <a:t>‹#›</a:t>
            </a:fld>
            <a:endParaRPr lang="en-US"/>
          </a:p>
        </p:txBody>
      </p:sp>
    </p:spTree>
    <p:extLst>
      <p:ext uri="{BB962C8B-B14F-4D97-AF65-F5344CB8AC3E}">
        <p14:creationId xmlns:p14="http://schemas.microsoft.com/office/powerpoint/2010/main" val="190363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3FA3-F992-C341-8ED8-0F754D5621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9A6124-E6D8-CF4E-93A6-56FFBE72C2A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3E10D82-AF36-3044-8FFC-4BE948CA41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D28AC3E-5DC3-2943-99DA-B44144D53720}"/>
              </a:ext>
            </a:extLst>
          </p:cNvPr>
          <p:cNvSpPr>
            <a:spLocks noGrp="1"/>
          </p:cNvSpPr>
          <p:nvPr>
            <p:ph type="dt" sz="half" idx="10"/>
          </p:nvPr>
        </p:nvSpPr>
        <p:spPr/>
        <p:txBody>
          <a:bodyPr/>
          <a:lstStyle/>
          <a:p>
            <a:fld id="{316561A9-557D-2148-A88C-7B86C0204D1F}" type="datetimeFigureOut">
              <a:rPr lang="en-US" smtClean="0"/>
              <a:t>12/18/2023</a:t>
            </a:fld>
            <a:endParaRPr lang="en-US"/>
          </a:p>
        </p:txBody>
      </p:sp>
      <p:sp>
        <p:nvSpPr>
          <p:cNvPr id="6" name="Footer Placeholder 5">
            <a:extLst>
              <a:ext uri="{FF2B5EF4-FFF2-40B4-BE49-F238E27FC236}">
                <a16:creationId xmlns:a16="http://schemas.microsoft.com/office/drawing/2014/main" id="{A3699681-DB63-DA49-BD28-1ED749A0F7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24559-AEB6-DE4B-BC93-89ECE77F44DD}"/>
              </a:ext>
            </a:extLst>
          </p:cNvPr>
          <p:cNvSpPr>
            <a:spLocks noGrp="1"/>
          </p:cNvSpPr>
          <p:nvPr>
            <p:ph type="sldNum" sz="quarter" idx="12"/>
          </p:nvPr>
        </p:nvSpPr>
        <p:spPr/>
        <p:txBody>
          <a:bodyPr/>
          <a:lstStyle/>
          <a:p>
            <a:fld id="{77C2188C-0607-7344-A6D5-1A5761AD4723}" type="slidenum">
              <a:rPr lang="en-US" smtClean="0"/>
              <a:t>‹#›</a:t>
            </a:fld>
            <a:endParaRPr lang="en-US"/>
          </a:p>
        </p:txBody>
      </p:sp>
    </p:spTree>
    <p:extLst>
      <p:ext uri="{BB962C8B-B14F-4D97-AF65-F5344CB8AC3E}">
        <p14:creationId xmlns:p14="http://schemas.microsoft.com/office/powerpoint/2010/main" val="86843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07E87-B109-B748-9EB4-392F0975BE9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F65502-8219-094C-91AC-5DA4D6F92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BB556B-F933-E045-93CD-F461C40534A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3B98DD8-889A-834B-9DB3-201AFF0723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AEA828-7AD2-BD4E-9806-ABD5216E4BA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ADC9F71-B197-F748-A4CF-F58A5FA4ECF6}"/>
              </a:ext>
            </a:extLst>
          </p:cNvPr>
          <p:cNvSpPr>
            <a:spLocks noGrp="1"/>
          </p:cNvSpPr>
          <p:nvPr>
            <p:ph type="dt" sz="half" idx="10"/>
          </p:nvPr>
        </p:nvSpPr>
        <p:spPr/>
        <p:txBody>
          <a:bodyPr/>
          <a:lstStyle/>
          <a:p>
            <a:fld id="{316561A9-557D-2148-A88C-7B86C0204D1F}" type="datetimeFigureOut">
              <a:rPr lang="en-US" smtClean="0"/>
              <a:t>12/18/2023</a:t>
            </a:fld>
            <a:endParaRPr lang="en-US"/>
          </a:p>
        </p:txBody>
      </p:sp>
      <p:sp>
        <p:nvSpPr>
          <p:cNvPr id="8" name="Footer Placeholder 7">
            <a:extLst>
              <a:ext uri="{FF2B5EF4-FFF2-40B4-BE49-F238E27FC236}">
                <a16:creationId xmlns:a16="http://schemas.microsoft.com/office/drawing/2014/main" id="{B8118065-EEC5-8541-B8AA-303388641E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6807A7-0ED8-4C46-A97E-202106D290F8}"/>
              </a:ext>
            </a:extLst>
          </p:cNvPr>
          <p:cNvSpPr>
            <a:spLocks noGrp="1"/>
          </p:cNvSpPr>
          <p:nvPr>
            <p:ph type="sldNum" sz="quarter" idx="12"/>
          </p:nvPr>
        </p:nvSpPr>
        <p:spPr/>
        <p:txBody>
          <a:bodyPr/>
          <a:lstStyle/>
          <a:p>
            <a:fld id="{77C2188C-0607-7344-A6D5-1A5761AD4723}" type="slidenum">
              <a:rPr lang="en-US" smtClean="0"/>
              <a:t>‹#›</a:t>
            </a:fld>
            <a:endParaRPr lang="en-US"/>
          </a:p>
        </p:txBody>
      </p:sp>
    </p:spTree>
    <p:extLst>
      <p:ext uri="{BB962C8B-B14F-4D97-AF65-F5344CB8AC3E}">
        <p14:creationId xmlns:p14="http://schemas.microsoft.com/office/powerpoint/2010/main" val="403820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D371-B6D7-9448-8C1E-E8B854982D3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3317824-6003-AC4C-857C-B4164BEEFA24}"/>
              </a:ext>
            </a:extLst>
          </p:cNvPr>
          <p:cNvSpPr>
            <a:spLocks noGrp="1"/>
          </p:cNvSpPr>
          <p:nvPr>
            <p:ph type="dt" sz="half" idx="10"/>
          </p:nvPr>
        </p:nvSpPr>
        <p:spPr/>
        <p:txBody>
          <a:bodyPr/>
          <a:lstStyle/>
          <a:p>
            <a:fld id="{316561A9-557D-2148-A88C-7B86C0204D1F}" type="datetimeFigureOut">
              <a:rPr lang="en-US" smtClean="0"/>
              <a:t>12/18/2023</a:t>
            </a:fld>
            <a:endParaRPr lang="en-US"/>
          </a:p>
        </p:txBody>
      </p:sp>
      <p:sp>
        <p:nvSpPr>
          <p:cNvPr id="4" name="Footer Placeholder 3">
            <a:extLst>
              <a:ext uri="{FF2B5EF4-FFF2-40B4-BE49-F238E27FC236}">
                <a16:creationId xmlns:a16="http://schemas.microsoft.com/office/drawing/2014/main" id="{B6E811BE-4A5F-2949-8BF1-2F2A1986E7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CACE6D-3A44-D74C-ACC5-8B3A4E52F1C0}"/>
              </a:ext>
            </a:extLst>
          </p:cNvPr>
          <p:cNvSpPr>
            <a:spLocks noGrp="1"/>
          </p:cNvSpPr>
          <p:nvPr>
            <p:ph type="sldNum" sz="quarter" idx="12"/>
          </p:nvPr>
        </p:nvSpPr>
        <p:spPr/>
        <p:txBody>
          <a:bodyPr/>
          <a:lstStyle/>
          <a:p>
            <a:fld id="{77C2188C-0607-7344-A6D5-1A5761AD4723}" type="slidenum">
              <a:rPr lang="en-US" smtClean="0"/>
              <a:t>‹#›</a:t>
            </a:fld>
            <a:endParaRPr lang="en-US"/>
          </a:p>
        </p:txBody>
      </p:sp>
    </p:spTree>
    <p:extLst>
      <p:ext uri="{BB962C8B-B14F-4D97-AF65-F5344CB8AC3E}">
        <p14:creationId xmlns:p14="http://schemas.microsoft.com/office/powerpoint/2010/main" val="228369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4F1743-B4A6-4F44-9F26-B43E861531E6}"/>
              </a:ext>
            </a:extLst>
          </p:cNvPr>
          <p:cNvSpPr>
            <a:spLocks noGrp="1"/>
          </p:cNvSpPr>
          <p:nvPr>
            <p:ph type="dt" sz="half" idx="10"/>
          </p:nvPr>
        </p:nvSpPr>
        <p:spPr/>
        <p:txBody>
          <a:bodyPr/>
          <a:lstStyle/>
          <a:p>
            <a:fld id="{316561A9-557D-2148-A88C-7B86C0204D1F}" type="datetimeFigureOut">
              <a:rPr lang="en-US" smtClean="0"/>
              <a:t>12/18/2023</a:t>
            </a:fld>
            <a:endParaRPr lang="en-US"/>
          </a:p>
        </p:txBody>
      </p:sp>
      <p:sp>
        <p:nvSpPr>
          <p:cNvPr id="3" name="Footer Placeholder 2">
            <a:extLst>
              <a:ext uri="{FF2B5EF4-FFF2-40B4-BE49-F238E27FC236}">
                <a16:creationId xmlns:a16="http://schemas.microsoft.com/office/drawing/2014/main" id="{2F8C1F48-5E75-594B-A4A5-7986F84929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42A7BE-054A-F846-9AD8-80479F8BB508}"/>
              </a:ext>
            </a:extLst>
          </p:cNvPr>
          <p:cNvSpPr>
            <a:spLocks noGrp="1"/>
          </p:cNvSpPr>
          <p:nvPr>
            <p:ph type="sldNum" sz="quarter" idx="12"/>
          </p:nvPr>
        </p:nvSpPr>
        <p:spPr/>
        <p:txBody>
          <a:bodyPr/>
          <a:lstStyle/>
          <a:p>
            <a:fld id="{77C2188C-0607-7344-A6D5-1A5761AD4723}" type="slidenum">
              <a:rPr lang="en-US" smtClean="0"/>
              <a:t>‹#›</a:t>
            </a:fld>
            <a:endParaRPr lang="en-US"/>
          </a:p>
        </p:txBody>
      </p:sp>
    </p:spTree>
    <p:extLst>
      <p:ext uri="{BB962C8B-B14F-4D97-AF65-F5344CB8AC3E}">
        <p14:creationId xmlns:p14="http://schemas.microsoft.com/office/powerpoint/2010/main" val="43310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F2ED-1608-7C46-B108-2AA0E0D64E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0228B33-FFAD-D44B-8DB7-C4041A2B3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79536A1-457D-4640-939B-79588390B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3CA045-B398-5B4F-A132-6330550F5127}"/>
              </a:ext>
            </a:extLst>
          </p:cNvPr>
          <p:cNvSpPr>
            <a:spLocks noGrp="1"/>
          </p:cNvSpPr>
          <p:nvPr>
            <p:ph type="dt" sz="half" idx="10"/>
          </p:nvPr>
        </p:nvSpPr>
        <p:spPr/>
        <p:txBody>
          <a:bodyPr/>
          <a:lstStyle/>
          <a:p>
            <a:fld id="{316561A9-557D-2148-A88C-7B86C0204D1F}" type="datetimeFigureOut">
              <a:rPr lang="en-US" smtClean="0"/>
              <a:t>12/18/2023</a:t>
            </a:fld>
            <a:endParaRPr lang="en-US"/>
          </a:p>
        </p:txBody>
      </p:sp>
      <p:sp>
        <p:nvSpPr>
          <p:cNvPr id="6" name="Footer Placeholder 5">
            <a:extLst>
              <a:ext uri="{FF2B5EF4-FFF2-40B4-BE49-F238E27FC236}">
                <a16:creationId xmlns:a16="http://schemas.microsoft.com/office/drawing/2014/main" id="{B4D14F0D-CB43-1949-9A91-B1D9A1FBA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49DE4D-E710-044F-A900-87C8A11FA24B}"/>
              </a:ext>
            </a:extLst>
          </p:cNvPr>
          <p:cNvSpPr>
            <a:spLocks noGrp="1"/>
          </p:cNvSpPr>
          <p:nvPr>
            <p:ph type="sldNum" sz="quarter" idx="12"/>
          </p:nvPr>
        </p:nvSpPr>
        <p:spPr/>
        <p:txBody>
          <a:bodyPr/>
          <a:lstStyle/>
          <a:p>
            <a:fld id="{77C2188C-0607-7344-A6D5-1A5761AD4723}" type="slidenum">
              <a:rPr lang="en-US" smtClean="0"/>
              <a:t>‹#›</a:t>
            </a:fld>
            <a:endParaRPr lang="en-US"/>
          </a:p>
        </p:txBody>
      </p:sp>
    </p:spTree>
    <p:extLst>
      <p:ext uri="{BB962C8B-B14F-4D97-AF65-F5344CB8AC3E}">
        <p14:creationId xmlns:p14="http://schemas.microsoft.com/office/powerpoint/2010/main" val="114041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C0AC-DF40-D745-AD67-3E868F8EA8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E1E93EF-6A78-B74F-A07E-2058C7D1E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86FCFE-32FB-AE49-96C7-3AED1016A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89E5C1-70CF-1249-B23C-089108840522}"/>
              </a:ext>
            </a:extLst>
          </p:cNvPr>
          <p:cNvSpPr>
            <a:spLocks noGrp="1"/>
          </p:cNvSpPr>
          <p:nvPr>
            <p:ph type="dt" sz="half" idx="10"/>
          </p:nvPr>
        </p:nvSpPr>
        <p:spPr/>
        <p:txBody>
          <a:bodyPr/>
          <a:lstStyle/>
          <a:p>
            <a:fld id="{316561A9-557D-2148-A88C-7B86C0204D1F}" type="datetimeFigureOut">
              <a:rPr lang="en-US" smtClean="0"/>
              <a:t>12/18/2023</a:t>
            </a:fld>
            <a:endParaRPr lang="en-US"/>
          </a:p>
        </p:txBody>
      </p:sp>
      <p:sp>
        <p:nvSpPr>
          <p:cNvPr id="6" name="Footer Placeholder 5">
            <a:extLst>
              <a:ext uri="{FF2B5EF4-FFF2-40B4-BE49-F238E27FC236}">
                <a16:creationId xmlns:a16="http://schemas.microsoft.com/office/drawing/2014/main" id="{3E636101-2431-8847-BCB9-61C45BC7D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28072-7550-824B-98F6-4F858716EB54}"/>
              </a:ext>
            </a:extLst>
          </p:cNvPr>
          <p:cNvSpPr>
            <a:spLocks noGrp="1"/>
          </p:cNvSpPr>
          <p:nvPr>
            <p:ph type="sldNum" sz="quarter" idx="12"/>
          </p:nvPr>
        </p:nvSpPr>
        <p:spPr/>
        <p:txBody>
          <a:bodyPr/>
          <a:lstStyle/>
          <a:p>
            <a:fld id="{77C2188C-0607-7344-A6D5-1A5761AD4723}" type="slidenum">
              <a:rPr lang="en-US" smtClean="0"/>
              <a:t>‹#›</a:t>
            </a:fld>
            <a:endParaRPr lang="en-US"/>
          </a:p>
        </p:txBody>
      </p:sp>
    </p:spTree>
    <p:extLst>
      <p:ext uri="{BB962C8B-B14F-4D97-AF65-F5344CB8AC3E}">
        <p14:creationId xmlns:p14="http://schemas.microsoft.com/office/powerpoint/2010/main" val="96928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BB604-5572-9C43-8D32-CA69EB9B2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9421A7-9B72-0848-BCC0-258B144C0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B0FEE3-9444-5E45-A439-15B7B2B2A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561A9-557D-2148-A88C-7B86C0204D1F}" type="datetimeFigureOut">
              <a:rPr lang="en-US" smtClean="0"/>
              <a:t>12/18/2023</a:t>
            </a:fld>
            <a:endParaRPr lang="en-US"/>
          </a:p>
        </p:txBody>
      </p:sp>
      <p:sp>
        <p:nvSpPr>
          <p:cNvPr id="5" name="Footer Placeholder 4">
            <a:extLst>
              <a:ext uri="{FF2B5EF4-FFF2-40B4-BE49-F238E27FC236}">
                <a16:creationId xmlns:a16="http://schemas.microsoft.com/office/drawing/2014/main" id="{ADFD63F1-F3F7-0B4C-9105-FF5898609F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BC694C-DC64-D74F-8464-7ECA2A925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2188C-0607-7344-A6D5-1A5761AD4723}" type="slidenum">
              <a:rPr lang="en-US" smtClean="0"/>
              <a:t>‹#›</a:t>
            </a:fld>
            <a:endParaRPr lang="en-US"/>
          </a:p>
        </p:txBody>
      </p:sp>
    </p:spTree>
    <p:extLst>
      <p:ext uri="{BB962C8B-B14F-4D97-AF65-F5344CB8AC3E}">
        <p14:creationId xmlns:p14="http://schemas.microsoft.com/office/powerpoint/2010/main" val="303500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learnwelsh.cymr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learnwelsh.cymru/work-welsh/work-welsh-courses/work-welsh-taster-courses/" TargetMode="External"/><Relationship Id="rId5" Type="http://schemas.openxmlformats.org/officeDocument/2006/relationships/hyperlink" Target="https://learnwelsh.cymru/learning/digital-resources/entry/"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mailto:saysomethinginwelsh@dysgucymraeg.cymr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automagic.saysomethingin.com/lear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Powerpoint_Clawr_logo Cymraeg.jpg"/>
          <p:cNvPicPr>
            <a:picLocks noChangeAspect="1"/>
          </p:cNvPicPr>
          <p:nvPr/>
        </p:nvPicPr>
        <p:blipFill rotWithShape="1">
          <a:blip r:embed="rId2" cstate="print">
            <a:extLst>
              <a:ext uri="{28A0092B-C50C-407E-A947-70E740481C1C}">
                <a14:useLocalDpi xmlns:a14="http://schemas.microsoft.com/office/drawing/2010/main" val="0"/>
              </a:ext>
            </a:extLst>
          </a:blip>
          <a:srcRect t="25000"/>
          <a:stretch/>
        </p:blipFill>
        <p:spPr>
          <a:xfrm>
            <a:off x="0" y="0"/>
            <a:ext cx="12191980" cy="6857990"/>
          </a:xfrm>
          <a:prstGeom prst="rect">
            <a:avLst/>
          </a:prstGeom>
        </p:spPr>
      </p:pic>
      <p:sp>
        <p:nvSpPr>
          <p:cNvPr id="2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lwch Testun 1"/>
          <p:cNvSpPr txBox="1"/>
          <p:nvPr/>
        </p:nvSpPr>
        <p:spPr>
          <a:xfrm>
            <a:off x="8015357" y="3465590"/>
            <a:ext cx="4075561" cy="110221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err="1">
                <a:solidFill>
                  <a:srgbClr val="231F1F"/>
                </a:solidFill>
                <a:latin typeface="Cymraeg" pitchFamily="2" charset="77"/>
                <a:ea typeface="+mj-ea"/>
                <a:cs typeface="+mj-cs"/>
              </a:rPr>
              <a:t>Dysgu</a:t>
            </a:r>
            <a:r>
              <a:rPr lang="en-US" sz="3200" b="1">
                <a:solidFill>
                  <a:srgbClr val="231F1F"/>
                </a:solidFill>
                <a:latin typeface="Cymraeg" pitchFamily="2" charset="77"/>
                <a:ea typeface="+mj-ea"/>
                <a:cs typeface="+mj-cs"/>
              </a:rPr>
              <a:t> Cymraeg </a:t>
            </a:r>
            <a:r>
              <a:rPr lang="en-US" sz="3200" b="1" err="1">
                <a:solidFill>
                  <a:srgbClr val="231F1F"/>
                </a:solidFill>
                <a:latin typeface="Cymraeg" pitchFamily="2" charset="77"/>
                <a:ea typeface="+mj-ea"/>
                <a:cs typeface="+mj-cs"/>
              </a:rPr>
              <a:t>SSiW</a:t>
            </a:r>
            <a:endParaRPr lang="en-US" sz="3200" b="1">
              <a:solidFill>
                <a:srgbClr val="231F1F"/>
              </a:solidFill>
              <a:latin typeface="Cymraeg" pitchFamily="2" charset="77"/>
              <a:ea typeface="+mj-ea"/>
              <a:cs typeface="+mj-cs"/>
            </a:endParaRPr>
          </a:p>
        </p:txBody>
      </p:sp>
      <p:cxnSp>
        <p:nvCxnSpPr>
          <p:cNvPr id="43" name="Straight Connector 2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4" name="Blwch Testun 1">
            <a:extLst>
              <a:ext uri="{FF2B5EF4-FFF2-40B4-BE49-F238E27FC236}">
                <a16:creationId xmlns:a16="http://schemas.microsoft.com/office/drawing/2014/main" id="{AFF78CA0-02C1-CC49-9474-F12AA430CF96}"/>
              </a:ext>
            </a:extLst>
          </p:cNvPr>
          <p:cNvSpPr txBox="1"/>
          <p:nvPr/>
        </p:nvSpPr>
        <p:spPr>
          <a:xfrm>
            <a:off x="9840310" y="3221314"/>
            <a:ext cx="2171095" cy="1791446"/>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3200" b="1">
              <a:latin typeface="Cymraeg" pitchFamily="2" charset="77"/>
              <a:ea typeface="+mj-ea"/>
              <a:cs typeface="+mj-cs"/>
            </a:endParaRPr>
          </a:p>
        </p:txBody>
      </p:sp>
      <p:grpSp>
        <p:nvGrpSpPr>
          <p:cNvPr id="6" name="Group 5">
            <a:extLst>
              <a:ext uri="{FF2B5EF4-FFF2-40B4-BE49-F238E27FC236}">
                <a16:creationId xmlns:a16="http://schemas.microsoft.com/office/drawing/2014/main" id="{F1B91277-CA84-4C9C-8563-EC007625E276}"/>
              </a:ext>
            </a:extLst>
          </p:cNvPr>
          <p:cNvGrpSpPr/>
          <p:nvPr/>
        </p:nvGrpSpPr>
        <p:grpSpPr>
          <a:xfrm>
            <a:off x="8871914" y="290259"/>
            <a:ext cx="3048097" cy="1591291"/>
            <a:chOff x="8871914" y="290259"/>
            <a:chExt cx="3048097" cy="1591291"/>
          </a:xfrm>
        </p:grpSpPr>
        <p:pic>
          <p:nvPicPr>
            <p:cNvPr id="46" name="Picture 45" descr="Text&#10;&#10;Description automatically generated">
              <a:extLst>
                <a:ext uri="{FF2B5EF4-FFF2-40B4-BE49-F238E27FC236}">
                  <a16:creationId xmlns:a16="http://schemas.microsoft.com/office/drawing/2014/main" id="{45027CB6-7432-DE43-8AE2-A4C6BD50C952}"/>
                </a:ext>
              </a:extLst>
            </p:cNvPr>
            <p:cNvPicPr>
              <a:picLocks noChangeAspect="1"/>
            </p:cNvPicPr>
            <p:nvPr/>
          </p:nvPicPr>
          <p:blipFill>
            <a:blip r:embed="rId3"/>
            <a:stretch>
              <a:fillRect/>
            </a:stretch>
          </p:blipFill>
          <p:spPr>
            <a:xfrm>
              <a:off x="8871934" y="290259"/>
              <a:ext cx="3048077" cy="1028267"/>
            </a:xfrm>
            <a:prstGeom prst="rect">
              <a:avLst/>
            </a:prstGeom>
          </p:spPr>
        </p:pic>
        <p:pic>
          <p:nvPicPr>
            <p:cNvPr id="5" name="Picture 4" descr="Logo&#10;&#10;Description automatically generated">
              <a:extLst>
                <a:ext uri="{FF2B5EF4-FFF2-40B4-BE49-F238E27FC236}">
                  <a16:creationId xmlns:a16="http://schemas.microsoft.com/office/drawing/2014/main" id="{4E490CD0-28AB-3101-369F-66D6EF4016A8}"/>
                </a:ext>
              </a:extLst>
            </p:cNvPr>
            <p:cNvPicPr>
              <a:picLocks noChangeAspect="1"/>
            </p:cNvPicPr>
            <p:nvPr/>
          </p:nvPicPr>
          <p:blipFill rotWithShape="1">
            <a:blip r:embed="rId4"/>
            <a:srcRect t="15680"/>
            <a:stretch/>
          </p:blipFill>
          <p:spPr>
            <a:xfrm>
              <a:off x="8871914" y="1200457"/>
              <a:ext cx="3048077" cy="681093"/>
            </a:xfrm>
            <a:prstGeom prst="rect">
              <a:avLst/>
            </a:prstGeom>
          </p:spPr>
        </p:pic>
      </p:grpSp>
      <p:sp>
        <p:nvSpPr>
          <p:cNvPr id="7" name="Blwch Testun 1">
            <a:extLst>
              <a:ext uri="{FF2B5EF4-FFF2-40B4-BE49-F238E27FC236}">
                <a16:creationId xmlns:a16="http://schemas.microsoft.com/office/drawing/2014/main" id="{616A8F43-B341-F17E-BB92-2FCE219B4547}"/>
              </a:ext>
            </a:extLst>
          </p:cNvPr>
          <p:cNvSpPr txBox="1"/>
          <p:nvPr/>
        </p:nvSpPr>
        <p:spPr>
          <a:xfrm>
            <a:off x="8036220" y="4744597"/>
            <a:ext cx="4075561" cy="1102216"/>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2400" b="1" dirty="0">
              <a:solidFill>
                <a:srgbClr val="231F1F"/>
              </a:solidFill>
              <a:latin typeface="Cymraeg" pitchFamily="2" charset="77"/>
              <a:ea typeface="+mj-ea"/>
              <a:cs typeface="+mj-cs"/>
            </a:endParaRPr>
          </a:p>
        </p:txBody>
      </p:sp>
    </p:spTree>
    <p:extLst>
      <p:ext uri="{BB962C8B-B14F-4D97-AF65-F5344CB8AC3E}">
        <p14:creationId xmlns:p14="http://schemas.microsoft.com/office/powerpoint/2010/main" val="4226014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0" y="-58383"/>
            <a:ext cx="12193472" cy="6858000"/>
          </a:xfrm>
          <a:prstGeom prst="rect">
            <a:avLst/>
          </a:prstGeom>
        </p:spPr>
      </p:pic>
      <p:sp>
        <p:nvSpPr>
          <p:cNvPr id="3" name="TextBox 2">
            <a:extLst>
              <a:ext uri="{FF2B5EF4-FFF2-40B4-BE49-F238E27FC236}">
                <a16:creationId xmlns:a16="http://schemas.microsoft.com/office/drawing/2014/main" id="{E601E6C2-99CF-1848-98D9-093CF5F0AB1A}"/>
              </a:ext>
            </a:extLst>
          </p:cNvPr>
          <p:cNvSpPr txBox="1"/>
          <p:nvPr/>
        </p:nvSpPr>
        <p:spPr>
          <a:xfrm>
            <a:off x="298174" y="302359"/>
            <a:ext cx="11529391" cy="4893647"/>
          </a:xfrm>
          <a:prstGeom prst="rect">
            <a:avLst/>
          </a:prstGeom>
          <a:noFill/>
        </p:spPr>
        <p:txBody>
          <a:bodyPr wrap="square" lIns="91440" tIns="45720" rIns="91440" bIns="45720" rtlCol="0" anchor="t">
            <a:spAutoFit/>
          </a:bodyPr>
          <a:lstStyle/>
          <a:p>
            <a:r>
              <a:rPr lang="en-US" b="1" dirty="0">
                <a:latin typeface="Cymraeg" panose="00000500000000000000" pitchFamily="50" charset="0"/>
              </a:rPr>
              <a:t>Pausing and leaving the resource</a:t>
            </a:r>
          </a:p>
          <a:p>
            <a:endParaRPr lang="en-US" sz="1200" b="1" dirty="0">
              <a:latin typeface="Cymraeg" panose="00000500000000000000" pitchFamily="50" charset="0"/>
            </a:endParaRPr>
          </a:p>
          <a:p>
            <a:r>
              <a:rPr lang="en-GB" sz="1200" dirty="0">
                <a:latin typeface="Cymraeg" panose="00000500000000000000" pitchFamily="50" charset="0"/>
              </a:rPr>
              <a:t>You can pause at any point in the course, to take a quick break or to end your learning session. Remember – if the course feels too difficult for you and you're pausing frequently, you can make it easier by revisiting more. </a:t>
            </a:r>
            <a:endParaRPr lang="en-GB" sz="1200" b="0" i="0" dirty="0">
              <a:effectLst/>
              <a:latin typeface="Cymraeg" panose="00000500000000000000" pitchFamily="50" charset="0"/>
            </a:endParaRPr>
          </a:p>
          <a:p>
            <a:endParaRPr lang="en-US" sz="1200" dirty="0">
              <a:latin typeface="Cymraeg" panose="00000500000000000000" pitchFamily="50" charset="0"/>
            </a:endParaRPr>
          </a:p>
          <a:p>
            <a:r>
              <a:rPr lang="en-US" sz="1200" dirty="0">
                <a:latin typeface="Cymraeg" panose="00000500000000000000" pitchFamily="50" charset="0"/>
              </a:rPr>
              <a:t>The resource will remember where you have reached, and you’ll be able to pick up where you left off each time you log into your account. </a:t>
            </a:r>
          </a:p>
          <a:p>
            <a:endParaRPr lang="en-US" sz="1200" b="1" dirty="0">
              <a:latin typeface="Cymraeg" panose="00000500000000000000" pitchFamily="50" charset="0"/>
            </a:endParaRPr>
          </a:p>
          <a:p>
            <a:r>
              <a:rPr lang="en-US" b="1" dirty="0">
                <a:latin typeface="Cymraeg" panose="00000500000000000000" pitchFamily="50" charset="0"/>
              </a:rPr>
              <a:t>Resource </a:t>
            </a:r>
            <a:r>
              <a:rPr lang="cy-GB" b="1" dirty="0" err="1">
                <a:latin typeface="Cymraeg" panose="00000500000000000000" pitchFamily="50" charset="0"/>
              </a:rPr>
              <a:t>length</a:t>
            </a:r>
            <a:endParaRPr lang="cy-GB" b="1" dirty="0">
              <a:latin typeface="Cymraeg" panose="00000500000000000000" pitchFamily="50" charset="0"/>
            </a:endParaRPr>
          </a:p>
          <a:p>
            <a:endParaRPr lang="cy-GB" sz="1200" dirty="0">
              <a:latin typeface="Cymraeg" panose="00000500000000000000" pitchFamily="50" charset="0"/>
            </a:endParaRPr>
          </a:p>
          <a:p>
            <a:r>
              <a:rPr lang="cy-GB" sz="1200" dirty="0">
                <a:latin typeface="Cymraeg" panose="00000500000000000000" pitchFamily="50" charset="0"/>
              </a:rPr>
              <a:t>The </a:t>
            </a:r>
            <a:r>
              <a:rPr lang="cy-GB" sz="1200" dirty="0" err="1">
                <a:latin typeface="Cymraeg" panose="00000500000000000000" pitchFamily="50" charset="0"/>
              </a:rPr>
              <a:t>full</a:t>
            </a:r>
            <a:r>
              <a:rPr lang="cy-GB" sz="1200" dirty="0">
                <a:latin typeface="Cymraeg" panose="00000500000000000000" pitchFamily="50" charset="0"/>
              </a:rPr>
              <a:t> </a:t>
            </a:r>
            <a:r>
              <a:rPr lang="cy-GB" sz="1200" dirty="0" err="1">
                <a:latin typeface="Cymraeg" panose="00000500000000000000" pitchFamily="50" charset="0"/>
              </a:rPr>
              <a:t>resource</a:t>
            </a:r>
            <a:r>
              <a:rPr lang="cy-GB" sz="1200" dirty="0">
                <a:latin typeface="Cymraeg" panose="00000500000000000000" pitchFamily="50" charset="0"/>
              </a:rPr>
              <a:t> can be </a:t>
            </a:r>
            <a:r>
              <a:rPr lang="cy-GB" sz="1200" dirty="0" err="1">
                <a:latin typeface="Cymraeg" panose="00000500000000000000" pitchFamily="50" charset="0"/>
              </a:rPr>
              <a:t>completed</a:t>
            </a:r>
            <a:r>
              <a:rPr lang="cy-GB" sz="1200" dirty="0">
                <a:latin typeface="Cymraeg" panose="00000500000000000000" pitchFamily="50" charset="0"/>
              </a:rPr>
              <a:t> in </a:t>
            </a:r>
            <a:r>
              <a:rPr lang="cy-GB" sz="1200" dirty="0" err="1">
                <a:latin typeface="Cymraeg" panose="00000500000000000000" pitchFamily="50" charset="0"/>
              </a:rPr>
              <a:t>around</a:t>
            </a:r>
            <a:r>
              <a:rPr lang="cy-GB" sz="1200" dirty="0">
                <a:latin typeface="Cymraeg" panose="00000500000000000000" pitchFamily="50" charset="0"/>
              </a:rPr>
              <a:t> 40 </a:t>
            </a:r>
            <a:r>
              <a:rPr lang="cy-GB" sz="1200" dirty="0" err="1">
                <a:latin typeface="Cymraeg" panose="00000500000000000000" pitchFamily="50" charset="0"/>
              </a:rPr>
              <a:t>hours</a:t>
            </a:r>
            <a:r>
              <a:rPr lang="cy-GB" sz="1200" dirty="0">
                <a:latin typeface="Cymraeg" panose="00000500000000000000" pitchFamily="50" charset="0"/>
              </a:rPr>
              <a:t>, </a:t>
            </a:r>
            <a:r>
              <a:rPr lang="cy-GB" sz="1200" dirty="0" err="1">
                <a:latin typeface="Cymraeg" panose="00000500000000000000" pitchFamily="50" charset="0"/>
              </a:rPr>
              <a:t>with</a:t>
            </a:r>
            <a:r>
              <a:rPr lang="cy-GB" sz="1200" dirty="0">
                <a:latin typeface="Cymraeg" panose="00000500000000000000" pitchFamily="50" charset="0"/>
              </a:rPr>
              <a:t> </a:t>
            </a:r>
            <a:r>
              <a:rPr lang="cy-GB" sz="1200" dirty="0" err="1">
                <a:latin typeface="Cymraeg" panose="00000500000000000000" pitchFamily="50" charset="0"/>
              </a:rPr>
              <a:t>no</a:t>
            </a:r>
            <a:r>
              <a:rPr lang="cy-GB" sz="1200" dirty="0">
                <a:latin typeface="Cymraeg" panose="00000500000000000000" pitchFamily="50" charset="0"/>
              </a:rPr>
              <a:t> </a:t>
            </a:r>
            <a:r>
              <a:rPr lang="cy-GB" sz="1200" dirty="0" err="1">
                <a:latin typeface="Cymraeg" panose="00000500000000000000" pitchFamily="50" charset="0"/>
              </a:rPr>
              <a:t>skipping</a:t>
            </a:r>
            <a:r>
              <a:rPr lang="cy-GB" sz="1200" dirty="0">
                <a:latin typeface="Cymraeg" panose="00000500000000000000" pitchFamily="50" charset="0"/>
              </a:rPr>
              <a:t> or </a:t>
            </a:r>
            <a:r>
              <a:rPr lang="cy-GB" sz="1200" dirty="0" err="1">
                <a:latin typeface="Cymraeg" panose="00000500000000000000" pitchFamily="50" charset="0"/>
              </a:rPr>
              <a:t>revisiting</a:t>
            </a:r>
            <a:r>
              <a:rPr lang="cy-GB" sz="1200" dirty="0">
                <a:latin typeface="Cymraeg" panose="00000500000000000000" pitchFamily="50" charset="0"/>
              </a:rPr>
              <a:t>. Your </a:t>
            </a:r>
            <a:r>
              <a:rPr lang="cy-GB" sz="1200" dirty="0" err="1">
                <a:latin typeface="Cymraeg" panose="00000500000000000000" pitchFamily="50" charset="0"/>
              </a:rPr>
              <a:t>skip</a:t>
            </a:r>
            <a:r>
              <a:rPr lang="cy-GB" sz="1200" dirty="0">
                <a:latin typeface="Cymraeg" panose="00000500000000000000" pitchFamily="50" charset="0"/>
              </a:rPr>
              <a:t> and </a:t>
            </a:r>
            <a:r>
              <a:rPr lang="cy-GB" sz="1200" dirty="0" err="1">
                <a:latin typeface="Cymraeg" panose="00000500000000000000" pitchFamily="50" charset="0"/>
              </a:rPr>
              <a:t>revisit</a:t>
            </a:r>
            <a:r>
              <a:rPr lang="cy-GB" sz="1200" dirty="0">
                <a:latin typeface="Cymraeg" panose="00000500000000000000" pitchFamily="50" charset="0"/>
              </a:rPr>
              <a:t> </a:t>
            </a:r>
            <a:r>
              <a:rPr lang="cy-GB" sz="1200" dirty="0" err="1">
                <a:latin typeface="Cymraeg" panose="00000500000000000000" pitchFamily="50" charset="0"/>
              </a:rPr>
              <a:t>usage</a:t>
            </a:r>
            <a:r>
              <a:rPr lang="cy-GB" sz="1200" dirty="0">
                <a:latin typeface="Cymraeg" panose="00000500000000000000" pitchFamily="50" charset="0"/>
              </a:rPr>
              <a:t> </a:t>
            </a:r>
            <a:r>
              <a:rPr lang="cy-GB" sz="1200" dirty="0" err="1">
                <a:latin typeface="Cymraeg" panose="00000500000000000000" pitchFamily="50" charset="0"/>
              </a:rPr>
              <a:t>will</a:t>
            </a:r>
            <a:r>
              <a:rPr lang="cy-GB" sz="1200" dirty="0">
                <a:latin typeface="Cymraeg" panose="00000500000000000000" pitchFamily="50" charset="0"/>
              </a:rPr>
              <a:t> </a:t>
            </a:r>
            <a:r>
              <a:rPr lang="cy-GB" sz="1200" dirty="0" err="1">
                <a:latin typeface="Cymraeg" panose="00000500000000000000" pitchFamily="50" charset="0"/>
              </a:rPr>
              <a:t>tailor</a:t>
            </a:r>
            <a:r>
              <a:rPr lang="cy-GB" sz="1200" dirty="0">
                <a:latin typeface="Cymraeg" panose="00000500000000000000" pitchFamily="50" charset="0"/>
              </a:rPr>
              <a:t> the </a:t>
            </a:r>
            <a:r>
              <a:rPr lang="cy-GB" sz="1200" dirty="0" err="1">
                <a:latin typeface="Cymraeg" panose="00000500000000000000" pitchFamily="50" charset="0"/>
              </a:rPr>
              <a:t>course</a:t>
            </a:r>
            <a:r>
              <a:rPr lang="cy-GB" sz="1200" dirty="0">
                <a:latin typeface="Cymraeg" panose="00000500000000000000" pitchFamily="50" charset="0"/>
              </a:rPr>
              <a:t> </a:t>
            </a:r>
            <a:r>
              <a:rPr lang="cy-GB" sz="1200" dirty="0" err="1">
                <a:latin typeface="Cymraeg" panose="00000500000000000000" pitchFamily="50" charset="0"/>
              </a:rPr>
              <a:t>specifically</a:t>
            </a:r>
            <a:r>
              <a:rPr lang="cy-GB" sz="1200" dirty="0">
                <a:latin typeface="Cymraeg" panose="00000500000000000000" pitchFamily="50" charset="0"/>
              </a:rPr>
              <a:t> for </a:t>
            </a:r>
            <a:r>
              <a:rPr lang="cy-GB" sz="1200" dirty="0" err="1">
                <a:latin typeface="Cymraeg" panose="00000500000000000000" pitchFamily="50" charset="0"/>
              </a:rPr>
              <a:t>you</a:t>
            </a:r>
            <a:r>
              <a:rPr lang="cy-GB" sz="1200" dirty="0">
                <a:latin typeface="Cymraeg" panose="00000500000000000000" pitchFamily="50" charset="0"/>
              </a:rPr>
              <a:t>, </a:t>
            </a:r>
            <a:r>
              <a:rPr lang="cy-GB" sz="1200" dirty="0" err="1">
                <a:latin typeface="Cymraeg" panose="00000500000000000000" pitchFamily="50" charset="0"/>
              </a:rPr>
              <a:t>so</a:t>
            </a:r>
            <a:r>
              <a:rPr lang="cy-GB" sz="1200" dirty="0">
                <a:latin typeface="Cymraeg" panose="00000500000000000000" pitchFamily="50" charset="0"/>
              </a:rPr>
              <a:t> the </a:t>
            </a:r>
            <a:r>
              <a:rPr lang="cy-GB" sz="1200" dirty="0" err="1">
                <a:latin typeface="Cymraeg" panose="00000500000000000000" pitchFamily="50" charset="0"/>
              </a:rPr>
              <a:t>overall</a:t>
            </a:r>
            <a:r>
              <a:rPr lang="cy-GB" sz="1200" dirty="0">
                <a:latin typeface="Cymraeg" panose="00000500000000000000" pitchFamily="50" charset="0"/>
              </a:rPr>
              <a:t> </a:t>
            </a:r>
            <a:r>
              <a:rPr lang="cy-GB" sz="1200" dirty="0" err="1">
                <a:latin typeface="Cymraeg" panose="00000500000000000000" pitchFamily="50" charset="0"/>
              </a:rPr>
              <a:t>length</a:t>
            </a:r>
            <a:r>
              <a:rPr lang="cy-GB" sz="1200" dirty="0">
                <a:latin typeface="Cymraeg" panose="00000500000000000000" pitchFamily="50" charset="0"/>
              </a:rPr>
              <a:t> </a:t>
            </a:r>
            <a:r>
              <a:rPr lang="cy-GB" sz="1200" dirty="0" err="1">
                <a:latin typeface="Cymraeg" panose="00000500000000000000" pitchFamily="50" charset="0"/>
              </a:rPr>
              <a:t>will</a:t>
            </a:r>
            <a:r>
              <a:rPr lang="cy-GB" sz="1200" dirty="0">
                <a:latin typeface="Cymraeg" panose="00000500000000000000" pitchFamily="50" charset="0"/>
              </a:rPr>
              <a:t> </a:t>
            </a:r>
            <a:r>
              <a:rPr lang="cy-GB" sz="1200" dirty="0" err="1">
                <a:latin typeface="Cymraeg" panose="00000500000000000000" pitchFamily="50" charset="0"/>
              </a:rPr>
              <a:t>vary</a:t>
            </a:r>
            <a:r>
              <a:rPr lang="cy-GB" sz="1200" dirty="0">
                <a:latin typeface="Cymraeg" panose="00000500000000000000" pitchFamily="50" charset="0"/>
              </a:rPr>
              <a:t> </a:t>
            </a:r>
            <a:r>
              <a:rPr lang="cy-GB" sz="1200" dirty="0" err="1">
                <a:latin typeface="Cymraeg" panose="00000500000000000000" pitchFamily="50" charset="0"/>
              </a:rPr>
              <a:t>from</a:t>
            </a:r>
            <a:r>
              <a:rPr lang="cy-GB" sz="1200" dirty="0">
                <a:latin typeface="Cymraeg" panose="00000500000000000000" pitchFamily="50" charset="0"/>
              </a:rPr>
              <a:t> person to person.   </a:t>
            </a:r>
            <a:r>
              <a:rPr lang="en-GB" sz="1200" dirty="0">
                <a:latin typeface="Cymraeg" panose="00000500000000000000" pitchFamily="50" charset="0"/>
                <a:ea typeface="+mn-lt"/>
                <a:cs typeface="+mn-lt"/>
              </a:rPr>
              <a:t>The resource will initially be available free of charge to you for 12 months</a:t>
            </a:r>
          </a:p>
          <a:p>
            <a:endParaRPr lang="en-GB" sz="1200" dirty="0">
              <a:latin typeface="Cymraeg" panose="00000500000000000000" pitchFamily="50" charset="0"/>
              <a:ea typeface="+mn-lt"/>
              <a:cs typeface="+mn-lt"/>
            </a:endParaRPr>
          </a:p>
          <a:p>
            <a:r>
              <a:rPr lang="cy-GB" b="1" dirty="0">
                <a:latin typeface="Cymraeg" panose="00000500000000000000" pitchFamily="50" charset="0"/>
                <a:ea typeface="+mn-lt"/>
                <a:cs typeface="+mn-lt"/>
              </a:rPr>
              <a:t>Oedi a gadael yr adnodd</a:t>
            </a:r>
          </a:p>
          <a:p>
            <a:endParaRPr lang="cy-GB" sz="1200" dirty="0">
              <a:latin typeface="Cymraeg" panose="00000500000000000000" pitchFamily="50" charset="0"/>
              <a:ea typeface="+mn-lt"/>
              <a:cs typeface="+mn-lt"/>
            </a:endParaRPr>
          </a:p>
          <a:p>
            <a:r>
              <a:rPr lang="cy-GB" sz="1200" dirty="0">
                <a:latin typeface="Cymraeg" panose="00000500000000000000" pitchFamily="50" charset="0"/>
                <a:ea typeface="+mn-lt"/>
                <a:cs typeface="+mn-lt"/>
              </a:rPr>
              <a:t>Dych chi’n gallu oedi ar unrhyw adeg yn y cwrs, i gymryd seibiant cyflym neu i orffen eich sesiwn ddysgu. Cofiwch - os yw'r cwrs yn teimlo'n rhy anodd i chi a'ch bod yn oedi yn aml, dych chi’n gallu ei gwneud hi'n haws drwy ailymweld. </a:t>
            </a:r>
          </a:p>
          <a:p>
            <a:endParaRPr lang="cy-GB" sz="1200" dirty="0">
              <a:latin typeface="Cymraeg" panose="00000500000000000000" pitchFamily="50" charset="0"/>
              <a:ea typeface="+mn-lt"/>
              <a:cs typeface="+mn-lt"/>
            </a:endParaRPr>
          </a:p>
          <a:p>
            <a:r>
              <a:rPr lang="cy-GB" sz="1200" dirty="0">
                <a:latin typeface="Cymraeg" panose="00000500000000000000" pitchFamily="50" charset="0"/>
                <a:ea typeface="+mn-lt"/>
                <a:cs typeface="+mn-lt"/>
              </a:rPr>
              <a:t>Bydd yr adnodd yn cofio ble dych wedi cyrraedd, a byddwch chi’n gallu ail gydio lle gwnaethoch chi adael bob tro byddwch yn mewngofnodi i'ch cyfrif. </a:t>
            </a:r>
          </a:p>
          <a:p>
            <a:endParaRPr lang="cy-GB" sz="1200" dirty="0">
              <a:latin typeface="Cymraeg" panose="00000500000000000000" pitchFamily="50" charset="0"/>
              <a:ea typeface="+mn-lt"/>
              <a:cs typeface="+mn-lt"/>
            </a:endParaRPr>
          </a:p>
          <a:p>
            <a:r>
              <a:rPr lang="cy-GB" b="1" dirty="0">
                <a:latin typeface="Cymraeg" panose="00000500000000000000" pitchFamily="50" charset="0"/>
                <a:ea typeface="+mn-lt"/>
                <a:cs typeface="+mn-lt"/>
              </a:rPr>
              <a:t>Hyd yr adnoddau</a:t>
            </a:r>
          </a:p>
          <a:p>
            <a:endParaRPr lang="cy-GB" sz="1200" dirty="0">
              <a:latin typeface="Cymraeg" panose="00000500000000000000" pitchFamily="50" charset="0"/>
              <a:ea typeface="+mn-lt"/>
              <a:cs typeface="+mn-lt"/>
            </a:endParaRPr>
          </a:p>
          <a:p>
            <a:r>
              <a:rPr lang="cy-GB" sz="1200" dirty="0">
                <a:latin typeface="Cymraeg" panose="00000500000000000000" pitchFamily="50" charset="0"/>
                <a:ea typeface="+mn-lt"/>
                <a:cs typeface="+mn-lt"/>
              </a:rPr>
              <a:t>Mae’n bosib cwblhau'r adnodd llawn mewn tua 40 awr heb unrhyw sgipio nac ailymweld. Bydd eich defnydd o sgip ac ailedrych yn teilwra'r cwrs yn benodol i chi, felly bydd yr hyd cyffredinol yn amrywio o berson i berson.  I ddechrau, bydd yr adnodd ar gael am ddim i chi am 12 mis</a:t>
            </a:r>
          </a:p>
          <a:p>
            <a:endParaRPr lang="en-GB" sz="1200" dirty="0">
              <a:latin typeface="Cymraeg" panose="00000500000000000000" pitchFamily="50" charset="0"/>
              <a:ea typeface="+mn-lt"/>
              <a:cs typeface="+mn-lt"/>
            </a:endParaRPr>
          </a:p>
        </p:txBody>
      </p:sp>
      <p:sp>
        <p:nvSpPr>
          <p:cNvPr id="2" name="Rectangle 1">
            <a:extLst>
              <a:ext uri="{FF2B5EF4-FFF2-40B4-BE49-F238E27FC236}">
                <a16:creationId xmlns:a16="http://schemas.microsoft.com/office/drawing/2014/main" id="{0EA8D638-ED91-4184-BDDD-52CB7FB691E5}"/>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276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0" y="-58383"/>
            <a:ext cx="12193472" cy="6858000"/>
          </a:xfrm>
          <a:prstGeom prst="rect">
            <a:avLst/>
          </a:prstGeom>
        </p:spPr>
      </p:pic>
      <p:sp>
        <p:nvSpPr>
          <p:cNvPr id="3" name="TextBox 2">
            <a:extLst>
              <a:ext uri="{FF2B5EF4-FFF2-40B4-BE49-F238E27FC236}">
                <a16:creationId xmlns:a16="http://schemas.microsoft.com/office/drawing/2014/main" id="{E601E6C2-99CF-1848-98D9-093CF5F0AB1A}"/>
              </a:ext>
            </a:extLst>
          </p:cNvPr>
          <p:cNvSpPr txBox="1"/>
          <p:nvPr/>
        </p:nvSpPr>
        <p:spPr>
          <a:xfrm>
            <a:off x="238539" y="140402"/>
            <a:ext cx="11539331" cy="4924425"/>
          </a:xfrm>
          <a:prstGeom prst="rect">
            <a:avLst/>
          </a:prstGeom>
          <a:noFill/>
        </p:spPr>
        <p:txBody>
          <a:bodyPr wrap="square" rtlCol="0">
            <a:spAutoFit/>
          </a:bodyPr>
          <a:lstStyle/>
          <a:p>
            <a:r>
              <a:rPr lang="en-GB" b="1" dirty="0">
                <a:latin typeface="Cymraeg" pitchFamily="2" charset="77"/>
              </a:rPr>
              <a:t>Tracking</a:t>
            </a:r>
          </a:p>
          <a:p>
            <a:endParaRPr lang="en-GB" sz="1400" b="1" dirty="0">
              <a:latin typeface="Cymraeg" pitchFamily="2" charset="77"/>
            </a:endParaRPr>
          </a:p>
          <a:p>
            <a:r>
              <a:rPr lang="en-GB" sz="1400" dirty="0">
                <a:latin typeface="Cymraeg" pitchFamily="2" charset="77"/>
              </a:rPr>
              <a:t>We’ll be tracking everyone’s progress, and may send a few emails to give you a nudge to carry on learning every now and then. If you’re in a tutor-led class, we may also share your progress with your tutor so that your tutor can give you the best support. If you’re learning Welsh through your workplace, we may also share your progress with your employer – again, so that they can support you and know about your success!</a:t>
            </a:r>
          </a:p>
          <a:p>
            <a:endParaRPr lang="en-GB" sz="1400" dirty="0">
              <a:latin typeface="Cymraeg" pitchFamily="2" charset="77"/>
            </a:endParaRPr>
          </a:p>
          <a:p>
            <a:r>
              <a:rPr lang="en-GB" b="1" dirty="0">
                <a:latin typeface="Cymraeg" pitchFamily="2" charset="77"/>
              </a:rPr>
              <a:t>Resource Cost</a:t>
            </a:r>
          </a:p>
          <a:p>
            <a:endParaRPr lang="en-GB" sz="1400" dirty="0">
              <a:latin typeface="Cymraeg" pitchFamily="2" charset="77"/>
            </a:endParaRPr>
          </a:p>
          <a:p>
            <a:r>
              <a:rPr lang="en-GB" sz="1400" dirty="0">
                <a:latin typeface="Cymraeg" pitchFamily="2" charset="77"/>
              </a:rPr>
              <a:t>If you’ve received a link to register, as well as this welcome pack, the resource is fully funded – there’s no cost for learners.</a:t>
            </a:r>
          </a:p>
          <a:p>
            <a:endParaRPr lang="en-GB" b="1" dirty="0">
              <a:latin typeface="Cymraeg" pitchFamily="2" charset="77"/>
            </a:endParaRPr>
          </a:p>
          <a:p>
            <a:r>
              <a:rPr lang="cy-GB" b="1" dirty="0">
                <a:latin typeface="Cymraeg" pitchFamily="2" charset="77"/>
              </a:rPr>
              <a:t>Tracio</a:t>
            </a:r>
          </a:p>
          <a:p>
            <a:endParaRPr lang="cy-GB" sz="1400" dirty="0">
              <a:latin typeface="Cymraeg" pitchFamily="2" charset="77"/>
            </a:endParaRPr>
          </a:p>
          <a:p>
            <a:r>
              <a:rPr lang="cy-GB" sz="1400" dirty="0">
                <a:latin typeface="Cymraeg" pitchFamily="2" charset="77"/>
              </a:rPr>
              <a:t>Byddwn ni’n olrhain cynnydd pawb, ac efallai byddwn ni’n anfon ambell i e-bost i roi hwb i chi barhau i ddysgu bob yn hyn a hyn. Os dych mewn dosbarth gyda thiwtor, efallai byddwn ni’n rhannu eich cynnydd gyda'ch tiwtor fel y bydd eich tiwtor yn gallu rhoi’r gefnogaeth orau i chi. Os dych chi'n dysgu Cymraeg drwy eich gweithle, efallai byddwn ni hefyd yn rhannu eich cynnydd gyda'ch cyflogwr - eto, fel y gallan nhw eich cefnogi chi a gwybod am eich llwyddiant!</a:t>
            </a:r>
          </a:p>
          <a:p>
            <a:endParaRPr lang="cy-GB" sz="1400" dirty="0">
              <a:latin typeface="Cymraeg" pitchFamily="2" charset="77"/>
            </a:endParaRPr>
          </a:p>
          <a:p>
            <a:r>
              <a:rPr lang="cy-GB" b="1" dirty="0">
                <a:latin typeface="Cymraeg" pitchFamily="2" charset="77"/>
              </a:rPr>
              <a:t>Cost Adnoddau</a:t>
            </a:r>
          </a:p>
          <a:p>
            <a:endParaRPr lang="cy-GB" sz="1400" dirty="0">
              <a:latin typeface="Cymraeg" pitchFamily="2" charset="77"/>
            </a:endParaRPr>
          </a:p>
          <a:p>
            <a:r>
              <a:rPr lang="cy-GB" sz="1400" dirty="0">
                <a:latin typeface="Cymraeg" pitchFamily="2" charset="77"/>
              </a:rPr>
              <a:t>Os dych chi wedi derbyn dolen i gofrestru, yn ogystal â'r pecyn croeso hwn, mae'r adnodd yn cael ei ariannu'n llawn - does dim cost i chi fel dysgwr</a:t>
            </a:r>
            <a:r>
              <a:rPr lang="en-GB" sz="1400" dirty="0">
                <a:latin typeface="Cymraeg" pitchFamily="2" charset="77"/>
              </a:rPr>
              <a:t>.</a:t>
            </a:r>
          </a:p>
          <a:p>
            <a:endParaRPr lang="en-GB" sz="1400" dirty="0">
              <a:latin typeface="Cymraeg" pitchFamily="2" charset="77"/>
            </a:endParaRPr>
          </a:p>
          <a:p>
            <a:endParaRPr lang="en-GB" sz="1400" dirty="0">
              <a:latin typeface="Cymraeg" pitchFamily="2" charset="77"/>
            </a:endParaRPr>
          </a:p>
        </p:txBody>
      </p:sp>
      <p:sp>
        <p:nvSpPr>
          <p:cNvPr id="2" name="Rectangle 1">
            <a:extLst>
              <a:ext uri="{FF2B5EF4-FFF2-40B4-BE49-F238E27FC236}">
                <a16:creationId xmlns:a16="http://schemas.microsoft.com/office/drawing/2014/main" id="{0EA8D638-ED91-4184-BDDD-52CB7FB691E5}"/>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5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Arc 5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8A8A6D11-9850-E12C-F3E5-630ED1CBEB1F}"/>
              </a:ext>
            </a:extLst>
          </p:cNvPr>
          <p:cNvPicPr>
            <a:picLocks noChangeAspect="1"/>
          </p:cNvPicPr>
          <p:nvPr/>
        </p:nvPicPr>
        <p:blipFill rotWithShape="1">
          <a:blip r:embed="rId3"/>
          <a:srcRect l="24807" t="44593" r="63149" b="31178"/>
          <a:stretch/>
        </p:blipFill>
        <p:spPr>
          <a:xfrm>
            <a:off x="703183" y="1614202"/>
            <a:ext cx="4329196" cy="313526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E601E6C2-99CF-1848-98D9-093CF5F0AB1A}"/>
              </a:ext>
            </a:extLst>
          </p:cNvPr>
          <p:cNvSpPr txBox="1"/>
          <p:nvPr/>
        </p:nvSpPr>
        <p:spPr>
          <a:xfrm>
            <a:off x="5344160" y="765243"/>
            <a:ext cx="5997448" cy="5364624"/>
          </a:xfrm>
          <a:prstGeom prst="rect">
            <a:avLst/>
          </a:prstGeom>
        </p:spPr>
        <p:txBody>
          <a:bodyPr vert="horz" lIns="91440" tIns="45720" rIns="91440" bIns="45720" rtlCol="0">
            <a:normAutofit fontScale="92500" lnSpcReduction="20000"/>
          </a:bodyPr>
          <a:lstStyle/>
          <a:p>
            <a:pPr>
              <a:spcAft>
                <a:spcPts val="600"/>
              </a:spcAft>
            </a:pPr>
            <a:r>
              <a:rPr lang="en-US" b="1" dirty="0">
                <a:latin typeface="Cymraeg" panose="00000500000000000000" pitchFamily="50" charset="0"/>
              </a:rPr>
              <a:t>What new skills will I learn? </a:t>
            </a:r>
          </a:p>
          <a:p>
            <a:pPr indent="-228600">
              <a:spcAft>
                <a:spcPts val="600"/>
              </a:spcAft>
              <a:buFont typeface="Arial" panose="020B0604020202020204" pitchFamily="34" charset="0"/>
              <a:buChar char="•"/>
            </a:pPr>
            <a:endParaRPr lang="en-US" sz="1000" dirty="0">
              <a:latin typeface="Cymraeg" panose="00000500000000000000" pitchFamily="50" charset="0"/>
            </a:endParaRPr>
          </a:p>
          <a:p>
            <a:pPr>
              <a:spcAft>
                <a:spcPts val="600"/>
              </a:spcAft>
            </a:pPr>
            <a:r>
              <a:rPr lang="en-US" sz="1500" dirty="0">
                <a:latin typeface="Cymraeg" panose="00000500000000000000" pitchFamily="50" charset="0"/>
              </a:rPr>
              <a:t>The SSiW method focuses on learning to speak Welsh. Whether you have no previous Welsh language skills or you already have a grasp of Welsh, this resource will support your learning. </a:t>
            </a:r>
          </a:p>
          <a:p>
            <a:pPr>
              <a:spcAft>
                <a:spcPts val="600"/>
              </a:spcAft>
            </a:pPr>
            <a:r>
              <a:rPr lang="en-US" sz="1500" dirty="0">
                <a:latin typeface="Cymraeg" panose="00000500000000000000" pitchFamily="50" charset="0"/>
              </a:rPr>
              <a:t>If you already have some Welsh skills, you can speed up the first parts until you reach a stage where the learning is more challenging for you.</a:t>
            </a:r>
          </a:p>
          <a:p>
            <a:pPr>
              <a:spcAft>
                <a:spcPts val="600"/>
              </a:spcAft>
            </a:pPr>
            <a:r>
              <a:rPr lang="en-US" sz="1500" dirty="0" err="1">
                <a:latin typeface="Cymraeg" panose="00000500000000000000" pitchFamily="50" charset="0"/>
              </a:rPr>
              <a:t>SSiW</a:t>
            </a:r>
            <a:r>
              <a:rPr lang="en-US" sz="1500" dirty="0">
                <a:latin typeface="Cymraeg" panose="00000500000000000000" pitchFamily="50" charset="0"/>
              </a:rPr>
              <a:t> is a great additional resource for anyone learning Welsh through other methods, be it face-to-face with a tutor and other learners in the classroom; purely via online self-study; or somewhere in the middle – virtually with a tutor or combining online self-study with tutor-led lessons. SSiW is sure to help you move along at your own pace.</a:t>
            </a:r>
          </a:p>
          <a:p>
            <a:pPr lvl="3" indent="-228600">
              <a:spcAft>
                <a:spcPts val="600"/>
              </a:spcAft>
              <a:buFont typeface="Arial" panose="020B0604020202020204" pitchFamily="34" charset="0"/>
              <a:buChar char="•"/>
            </a:pPr>
            <a:endParaRPr lang="en-US" sz="1000" dirty="0">
              <a:latin typeface="Cymraeg" panose="00000500000000000000" pitchFamily="50" charset="0"/>
            </a:endParaRPr>
          </a:p>
          <a:p>
            <a:pPr>
              <a:spcAft>
                <a:spcPts val="600"/>
              </a:spcAft>
            </a:pPr>
            <a:r>
              <a:rPr lang="cy-GB" b="1" dirty="0">
                <a:latin typeface="Cymraeg" panose="00000500000000000000" pitchFamily="50" charset="0"/>
              </a:rPr>
              <a:t>Pa sgiliau newydd bydda i’n eu dysgu? </a:t>
            </a:r>
          </a:p>
          <a:p>
            <a:pPr indent="-228600">
              <a:spcAft>
                <a:spcPts val="600"/>
              </a:spcAft>
              <a:buFont typeface="Arial" panose="020B0604020202020204" pitchFamily="34" charset="0"/>
              <a:buChar char="•"/>
            </a:pPr>
            <a:endParaRPr lang="en-US" sz="1000" dirty="0">
              <a:latin typeface="Cymraeg" panose="00000500000000000000" pitchFamily="50" charset="0"/>
            </a:endParaRPr>
          </a:p>
          <a:p>
            <a:pPr>
              <a:spcAft>
                <a:spcPts val="600"/>
              </a:spcAft>
            </a:pPr>
            <a:r>
              <a:rPr lang="cy-GB" sz="1500" dirty="0">
                <a:latin typeface="Cymraeg" panose="00000500000000000000" pitchFamily="50" charset="0"/>
              </a:rPr>
              <a:t>Mae dull </a:t>
            </a:r>
            <a:r>
              <a:rPr lang="cy-GB" sz="1500" dirty="0" err="1">
                <a:latin typeface="Cymraeg" panose="00000500000000000000" pitchFamily="50" charset="0"/>
              </a:rPr>
              <a:t>SSiW</a:t>
            </a:r>
            <a:r>
              <a:rPr lang="cy-GB" sz="1500" dirty="0">
                <a:latin typeface="Cymraeg" panose="00000500000000000000" pitchFamily="50" charset="0"/>
              </a:rPr>
              <a:t> yn canolbwyntio ar ddysgu siarad Cymraeg. Mae’r adnodd hwn yn cefnogi eich dysgu pa bynnag lefel dych chi. </a:t>
            </a:r>
          </a:p>
          <a:p>
            <a:pPr>
              <a:spcAft>
                <a:spcPts val="600"/>
              </a:spcAft>
            </a:pPr>
            <a:r>
              <a:rPr lang="cy-GB" sz="1500" dirty="0">
                <a:latin typeface="Cymraeg" panose="00000500000000000000" pitchFamily="50" charset="0"/>
              </a:rPr>
              <a:t>Os oes sgiliau Cymraeg gyda chi yn barod, dych chi’n gallu cyflymu’r rhannau cyntaf nes i chi gyrraedd cam lle mae'r dysgu'n fwy heriol i chi.</a:t>
            </a:r>
          </a:p>
          <a:p>
            <a:pPr>
              <a:spcAft>
                <a:spcPts val="600"/>
              </a:spcAft>
            </a:pPr>
            <a:r>
              <a:rPr lang="cy-GB" sz="1500" dirty="0">
                <a:latin typeface="Cymraeg" panose="00000500000000000000" pitchFamily="50" charset="0"/>
              </a:rPr>
              <a:t>Mae SSiW yn adnodd ychwanegol gwych i unrhyw un sy'n dysgu Cymraeg drwy ddulliau eraill: wyneb yn wyneb gyda thiwtor a dysgwyr eraill yn yr ystafell ddosbarth; drwy hunan-astudio ar-lein yn unig; neu rywle yn y canol – yn rhithiol gyda thiwtor neu wrth gyfuno hunan-astudio ar-lein gyda gwersi gyda thiwtor neu diwtoriaid.  Mae </a:t>
            </a:r>
            <a:r>
              <a:rPr lang="cy-GB" sz="1500" dirty="0" err="1">
                <a:latin typeface="Cymraeg" panose="00000500000000000000" pitchFamily="50" charset="0"/>
              </a:rPr>
              <a:t>SSiW</a:t>
            </a:r>
            <a:r>
              <a:rPr lang="cy-GB" sz="1500" dirty="0">
                <a:latin typeface="Cymraeg" panose="00000500000000000000" pitchFamily="50" charset="0"/>
              </a:rPr>
              <a:t> yn siŵr o'ch helpu i symud ymlaen ar eich cyflymder eich hun.</a:t>
            </a:r>
          </a:p>
          <a:p>
            <a:pPr indent="-228600">
              <a:spcAft>
                <a:spcPts val="600"/>
              </a:spcAft>
              <a:buFont typeface="Arial" panose="020B0604020202020204" pitchFamily="34" charset="0"/>
              <a:buChar char="•"/>
            </a:pPr>
            <a:endParaRPr lang="en-US" sz="1000" dirty="0">
              <a:latin typeface="Cymraeg" panose="00000500000000000000" pitchFamily="50" charset="0"/>
            </a:endParaRPr>
          </a:p>
          <a:p>
            <a:pPr indent="-228600">
              <a:spcAft>
                <a:spcPts val="600"/>
              </a:spcAft>
              <a:buFont typeface="Arial" panose="020B0604020202020204" pitchFamily="34" charset="0"/>
              <a:buChar char="•"/>
            </a:pPr>
            <a:endParaRPr lang="en-US" sz="1000" dirty="0">
              <a:latin typeface="Cymraeg" panose="00000500000000000000" pitchFamily="50" charset="0"/>
            </a:endParaRPr>
          </a:p>
        </p:txBody>
      </p:sp>
      <p:sp>
        <p:nvSpPr>
          <p:cNvPr id="2" name="Rectangle 1">
            <a:extLst>
              <a:ext uri="{FF2B5EF4-FFF2-40B4-BE49-F238E27FC236}">
                <a16:creationId xmlns:a16="http://schemas.microsoft.com/office/drawing/2014/main" id="{6A1743B0-2D77-FFEF-7DC9-B5C3A2D81464}"/>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267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0" y="10510"/>
            <a:ext cx="12193472" cy="6858000"/>
          </a:xfrm>
          <a:prstGeom prst="rect">
            <a:avLst/>
          </a:prstGeom>
        </p:spPr>
      </p:pic>
      <p:sp>
        <p:nvSpPr>
          <p:cNvPr id="2" name="Rectangle 1">
            <a:extLst>
              <a:ext uri="{FF2B5EF4-FFF2-40B4-BE49-F238E27FC236}">
                <a16:creationId xmlns:a16="http://schemas.microsoft.com/office/drawing/2014/main" id="{6A1743B0-2D77-FFEF-7DC9-B5C3A2D81464}"/>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sk Josh Osborne, winner of the Learners' Medal at the 2022 Denbighshire Urdd Eisteddfod">
            <a:extLst>
              <a:ext uri="{FF2B5EF4-FFF2-40B4-BE49-F238E27FC236}">
                <a16:creationId xmlns:a16="http://schemas.microsoft.com/office/drawing/2014/main" id="{C19162CA-EAEB-ECED-3CFE-3D1D09905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161" y="908481"/>
            <a:ext cx="4338501" cy="2892334"/>
          </a:xfrm>
          <a:prstGeom prst="rect">
            <a:avLst/>
          </a:prstGeom>
          <a:noFill/>
          <a:extLst>
            <a:ext uri="{909E8E84-426E-40DD-AFC4-6F175D3DCCD1}">
              <a14:hiddenFill xmlns:a14="http://schemas.microsoft.com/office/drawing/2010/main">
                <a:solidFill>
                  <a:srgbClr val="FFFFFF"/>
                </a:solidFill>
              </a14:hiddenFill>
            </a:ext>
          </a:extLst>
        </p:spPr>
      </p:pic>
      <p:sp>
        <p:nvSpPr>
          <p:cNvPr id="6" name="Callout: Line 5">
            <a:extLst>
              <a:ext uri="{FF2B5EF4-FFF2-40B4-BE49-F238E27FC236}">
                <a16:creationId xmlns:a16="http://schemas.microsoft.com/office/drawing/2014/main" id="{15E349B6-8D2C-8490-3BBE-5ED4B3F1958C}"/>
              </a:ext>
            </a:extLst>
          </p:cNvPr>
          <p:cNvSpPr/>
          <p:nvPr/>
        </p:nvSpPr>
        <p:spPr>
          <a:xfrm>
            <a:off x="2086231" y="743720"/>
            <a:ext cx="6679835" cy="1476136"/>
          </a:xfrm>
          <a:prstGeom prst="borderCallout1">
            <a:avLst>
              <a:gd name="adj1" fmla="val 47658"/>
              <a:gd name="adj2" fmla="val 99484"/>
              <a:gd name="adj3" fmla="val 85362"/>
              <a:gd name="adj4" fmla="val 108074"/>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0" i="0">
                <a:solidFill>
                  <a:schemeClr val="bg1"/>
                </a:solidFill>
                <a:effectLst/>
                <a:latin typeface="Urbanist"/>
              </a:rPr>
              <a:t>I think one of the things that helped me the most when I started learning was using the SaySomethinginWelsh app hand-in-hand with my Learn Welsh course.  That's how I gained the confidence to speak Welsh, and I used to listen to the app while washing up!</a:t>
            </a:r>
          </a:p>
          <a:p>
            <a:r>
              <a:rPr lang="en-GB" sz="1400">
                <a:solidFill>
                  <a:schemeClr val="bg1"/>
                </a:solidFill>
                <a:latin typeface="Urbanist"/>
              </a:rPr>
              <a:t>- Josh Osborne, winner of the Learners' Medal at the 2022 Denbighshire Urdd Eisteddfod</a:t>
            </a:r>
            <a:endParaRPr lang="cy-GB" sz="1400">
              <a:solidFill>
                <a:schemeClr val="bg1"/>
              </a:solidFill>
            </a:endParaRPr>
          </a:p>
        </p:txBody>
      </p:sp>
      <p:pic>
        <p:nvPicPr>
          <p:cNvPr id="4098" name="Picture 2" descr="From Australia to Aberdaron: Learn Welsh digital resources are used all over the world">
            <a:extLst>
              <a:ext uri="{FF2B5EF4-FFF2-40B4-BE49-F238E27FC236}">
                <a16:creationId xmlns:a16="http://schemas.microsoft.com/office/drawing/2014/main" id="{10DD1FFC-45BA-09D1-7B63-A658869AFA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33"/>
          <a:stretch/>
        </p:blipFill>
        <p:spPr bwMode="auto">
          <a:xfrm>
            <a:off x="505338" y="2506981"/>
            <a:ext cx="4555287" cy="2892333"/>
          </a:xfrm>
          <a:prstGeom prst="rect">
            <a:avLst/>
          </a:prstGeom>
          <a:noFill/>
          <a:extLst>
            <a:ext uri="{909E8E84-426E-40DD-AFC4-6F175D3DCCD1}">
              <a14:hiddenFill xmlns:a14="http://schemas.microsoft.com/office/drawing/2010/main">
                <a:solidFill>
                  <a:srgbClr val="FFFFFF"/>
                </a:solidFill>
              </a14:hiddenFill>
            </a:ext>
          </a:extLst>
        </p:spPr>
      </p:pic>
      <p:sp>
        <p:nvSpPr>
          <p:cNvPr id="4" name="Callout: Line 3">
            <a:extLst>
              <a:ext uri="{FF2B5EF4-FFF2-40B4-BE49-F238E27FC236}">
                <a16:creationId xmlns:a16="http://schemas.microsoft.com/office/drawing/2014/main" id="{2A0ECBCA-C0DD-00B4-A9E7-556B92A784F9}"/>
              </a:ext>
            </a:extLst>
          </p:cNvPr>
          <p:cNvSpPr/>
          <p:nvPr/>
        </p:nvSpPr>
        <p:spPr>
          <a:xfrm>
            <a:off x="3209637" y="3167843"/>
            <a:ext cx="5690524" cy="2402598"/>
          </a:xfrm>
          <a:prstGeom prst="borderCallout1">
            <a:avLst>
              <a:gd name="adj1" fmla="val 52008"/>
              <a:gd name="adj2" fmla="val 164"/>
              <a:gd name="adj3" fmla="val 34979"/>
              <a:gd name="adj4" fmla="val -17415"/>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0" i="0">
                <a:solidFill>
                  <a:schemeClr val="bg1"/>
                </a:solidFill>
                <a:effectLst/>
                <a:latin typeface="Urbanist"/>
              </a:rPr>
              <a:t>I started learning Welsh in 2012 after hearing about the </a:t>
            </a:r>
            <a:r>
              <a:rPr lang="en-GB" sz="1600" b="0" i="0" err="1">
                <a:solidFill>
                  <a:schemeClr val="bg1"/>
                </a:solidFill>
                <a:effectLst/>
                <a:latin typeface="Urbanist"/>
              </a:rPr>
              <a:t>SaySomethingInWelsh</a:t>
            </a:r>
            <a:r>
              <a:rPr lang="en-GB" sz="1600" b="0" i="0">
                <a:solidFill>
                  <a:schemeClr val="bg1"/>
                </a:solidFill>
                <a:effectLst/>
                <a:latin typeface="Urbanist"/>
              </a:rPr>
              <a:t> (</a:t>
            </a:r>
            <a:r>
              <a:rPr lang="en-GB" sz="1600" b="0" i="0" err="1">
                <a:solidFill>
                  <a:schemeClr val="bg1"/>
                </a:solidFill>
                <a:effectLst/>
                <a:latin typeface="Urbanist"/>
              </a:rPr>
              <a:t>SSiW</a:t>
            </a:r>
            <a:r>
              <a:rPr lang="en-GB" sz="1600" b="0" i="0">
                <a:solidFill>
                  <a:schemeClr val="bg1"/>
                </a:solidFill>
                <a:effectLst/>
                <a:latin typeface="Urbanist"/>
              </a:rPr>
              <a:t>) app. I also love using the resources on the National Centre for Learning Welsh's website, </a:t>
            </a:r>
            <a:r>
              <a:rPr lang="en-GB" sz="1600" b="0" i="0" err="1">
                <a:solidFill>
                  <a:schemeClr val="bg1"/>
                </a:solidFill>
                <a:effectLst/>
                <a:latin typeface="Urbanist"/>
              </a:rPr>
              <a:t>learnwelsh.cymru</a:t>
            </a:r>
            <a:r>
              <a:rPr lang="en-GB" sz="1600" b="0" i="0">
                <a:solidFill>
                  <a:schemeClr val="bg1"/>
                </a:solidFill>
                <a:effectLst/>
                <a:latin typeface="Urbanist"/>
              </a:rPr>
              <a:t>, and have been following their online courses. This helps me learn new words and strengthens my pronunciation. I can now use what I learn in everyday conversations. I was able to use Welsh during my visit to the National Eisteddfod in </a:t>
            </a:r>
            <a:r>
              <a:rPr lang="en-GB" sz="1600" b="0" i="0" err="1">
                <a:solidFill>
                  <a:schemeClr val="bg1"/>
                </a:solidFill>
                <a:effectLst/>
                <a:latin typeface="Urbanist"/>
              </a:rPr>
              <a:t>Meifod</a:t>
            </a:r>
            <a:r>
              <a:rPr lang="en-GB" sz="1600" b="0" i="0">
                <a:solidFill>
                  <a:schemeClr val="bg1"/>
                </a:solidFill>
                <a:effectLst/>
                <a:latin typeface="Urbanist"/>
              </a:rPr>
              <a:t> in 2015.</a:t>
            </a:r>
          </a:p>
          <a:p>
            <a:r>
              <a:rPr lang="en-GB" sz="1400" b="0" i="0">
                <a:solidFill>
                  <a:schemeClr val="bg1"/>
                </a:solidFill>
                <a:effectLst/>
                <a:latin typeface="Urbanist"/>
              </a:rPr>
              <a:t>- Liz Williams, a Welsh learner living in Australia</a:t>
            </a:r>
            <a:endParaRPr lang="cy-GB" sz="1200">
              <a:solidFill>
                <a:schemeClr val="bg1"/>
              </a:solidFill>
            </a:endParaRPr>
          </a:p>
        </p:txBody>
      </p:sp>
    </p:spTree>
    <p:extLst>
      <p:ext uri="{BB962C8B-B14F-4D97-AF65-F5344CB8AC3E}">
        <p14:creationId xmlns:p14="http://schemas.microsoft.com/office/powerpoint/2010/main" val="290724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0" y="10510"/>
            <a:ext cx="12193472" cy="6858000"/>
          </a:xfrm>
          <a:prstGeom prst="rect">
            <a:avLst/>
          </a:prstGeom>
        </p:spPr>
      </p:pic>
      <p:sp>
        <p:nvSpPr>
          <p:cNvPr id="2" name="Rectangle 1">
            <a:extLst>
              <a:ext uri="{FF2B5EF4-FFF2-40B4-BE49-F238E27FC236}">
                <a16:creationId xmlns:a16="http://schemas.microsoft.com/office/drawing/2014/main" id="{94DD4FC5-269B-0779-5320-34F1895C6F91}"/>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49B1706-769A-7A32-87EC-8200CDA28196}"/>
              </a:ext>
            </a:extLst>
          </p:cNvPr>
          <p:cNvPicPr>
            <a:picLocks noChangeAspect="1"/>
          </p:cNvPicPr>
          <p:nvPr/>
        </p:nvPicPr>
        <p:blipFill rotWithShape="1">
          <a:blip r:embed="rId4"/>
          <a:srcRect l="27857" t="55999" r="60857" b="12466"/>
          <a:stretch/>
        </p:blipFill>
        <p:spPr>
          <a:xfrm>
            <a:off x="8326556" y="1451441"/>
            <a:ext cx="2811840" cy="2829635"/>
          </a:xfrm>
          <a:prstGeom prst="rect">
            <a:avLst/>
          </a:prstGeom>
        </p:spPr>
      </p:pic>
      <p:sp>
        <p:nvSpPr>
          <p:cNvPr id="4" name="TextBox 2">
            <a:extLst>
              <a:ext uri="{FF2B5EF4-FFF2-40B4-BE49-F238E27FC236}">
                <a16:creationId xmlns:a16="http://schemas.microsoft.com/office/drawing/2014/main" id="{43FFC87D-A39F-9F03-C082-3495659CEC47}"/>
              </a:ext>
            </a:extLst>
          </p:cNvPr>
          <p:cNvSpPr txBox="1"/>
          <p:nvPr/>
        </p:nvSpPr>
        <p:spPr>
          <a:xfrm>
            <a:off x="628134" y="810117"/>
            <a:ext cx="7502137" cy="5078313"/>
          </a:xfrm>
          <a:prstGeom prst="rect">
            <a:avLst/>
          </a:prstGeom>
          <a:noFill/>
        </p:spPr>
        <p:txBody>
          <a:bodyPr wrap="square" lIns="91440" tIns="45720" rIns="91440" bIns="45720" rtlCol="0" anchor="t">
            <a:spAutoFit/>
          </a:bodyPr>
          <a:lstStyle/>
          <a:p>
            <a:r>
              <a:rPr lang="cy-GB" b="1" dirty="0" err="1">
                <a:latin typeface="Cymraeg"/>
              </a:rPr>
              <a:t>Additional</a:t>
            </a:r>
            <a:r>
              <a:rPr lang="cy-GB" b="1" dirty="0">
                <a:latin typeface="Cymraeg"/>
              </a:rPr>
              <a:t> </a:t>
            </a:r>
            <a:r>
              <a:rPr lang="en-GB" b="1" dirty="0">
                <a:latin typeface="Cymraeg"/>
              </a:rPr>
              <a:t>Resources</a:t>
            </a:r>
          </a:p>
          <a:p>
            <a:endParaRPr lang="en-GB" sz="2000" dirty="0">
              <a:latin typeface="Cymraeg" pitchFamily="2" charset="77"/>
            </a:endParaRPr>
          </a:p>
          <a:p>
            <a:r>
              <a:rPr lang="en-GB" sz="2000" dirty="0">
                <a:latin typeface="Cymraeg"/>
              </a:rPr>
              <a:t>As a registered Dysgu Cymraeg learner, you’ll have access to hundreds of additional </a:t>
            </a:r>
            <a:r>
              <a:rPr lang="en-GB" sz="2000" dirty="0">
                <a:latin typeface="Cymraeg"/>
                <a:hlinkClick r:id="rId5"/>
              </a:rPr>
              <a:t>learning materials</a:t>
            </a:r>
            <a:r>
              <a:rPr lang="en-GB" sz="2000" dirty="0">
                <a:latin typeface="Cymraeg"/>
              </a:rPr>
              <a:t> and </a:t>
            </a:r>
            <a:r>
              <a:rPr lang="en-GB" sz="2000" dirty="0">
                <a:latin typeface="Cymraeg"/>
                <a:hlinkClick r:id="rId6"/>
              </a:rPr>
              <a:t>short online courses </a:t>
            </a:r>
            <a:r>
              <a:rPr lang="en-GB" sz="2000" dirty="0">
                <a:latin typeface="Cymraeg"/>
              </a:rPr>
              <a:t>– visit </a:t>
            </a:r>
            <a:r>
              <a:rPr lang="en-GB" sz="2000" dirty="0" err="1">
                <a:latin typeface="Cymraeg"/>
                <a:hlinkClick r:id="rId7"/>
              </a:rPr>
              <a:t>learnwelsh.cymru</a:t>
            </a:r>
            <a:r>
              <a:rPr lang="en-GB" sz="2000" dirty="0">
                <a:latin typeface="Cymraeg"/>
                <a:hlinkClick r:id="rId7"/>
              </a:rPr>
              <a:t> </a:t>
            </a:r>
            <a:r>
              <a:rPr lang="en-GB" sz="2000" dirty="0">
                <a:latin typeface="Cymraeg"/>
              </a:rPr>
              <a:t>to browse all options and to keep up to date with the latest news and information about new learning opportunities.</a:t>
            </a:r>
          </a:p>
          <a:p>
            <a:endParaRPr lang="en-US" sz="2000" dirty="0">
              <a:latin typeface="Cymraeg" panose="00000500000000000000" pitchFamily="50" charset="0"/>
            </a:endParaRPr>
          </a:p>
          <a:p>
            <a:r>
              <a:rPr lang="cy-GB" b="1" dirty="0">
                <a:latin typeface="Cymraeg" panose="00000500000000000000" pitchFamily="50" charset="0"/>
              </a:rPr>
              <a:t>Adnoddau Ychwanegol</a:t>
            </a:r>
          </a:p>
          <a:p>
            <a:endParaRPr lang="cy-GB" sz="2000" dirty="0">
              <a:latin typeface="Cymraeg" panose="00000500000000000000" pitchFamily="50" charset="0"/>
            </a:endParaRPr>
          </a:p>
          <a:p>
            <a:r>
              <a:rPr lang="cy-GB" sz="2000" dirty="0">
                <a:latin typeface="Cymraeg" panose="00000500000000000000" pitchFamily="50" charset="0"/>
              </a:rPr>
              <a:t>Gan eich bod chi wedi cofrestru ar wefan Dysgu Cymraeg mae mynediad gyda chi at gannoedd o ddeunyddiau dysgu ychwanegol a chyrsiau byr ar-lein – ewch i </a:t>
            </a:r>
            <a:r>
              <a:rPr lang="en-GB" sz="2000" dirty="0" err="1">
                <a:latin typeface="Cymraeg"/>
                <a:hlinkClick r:id="rId7"/>
              </a:rPr>
              <a:t>dysgucymraeg.cymru</a:t>
            </a:r>
            <a:r>
              <a:rPr lang="en-GB" sz="2000" dirty="0">
                <a:latin typeface="Cymraeg"/>
                <a:hlinkClick r:id="rId7"/>
              </a:rPr>
              <a:t> </a:t>
            </a:r>
            <a:r>
              <a:rPr lang="cy-GB" sz="2000" dirty="0">
                <a:latin typeface="Cymraeg" panose="00000500000000000000" pitchFamily="50" charset="0"/>
              </a:rPr>
              <a:t>i weld yr holl opsiynau a chael y newyddion a’r wybodaeth ddiweddaraf am gyfleoedd dysgu newydd.</a:t>
            </a:r>
          </a:p>
          <a:p>
            <a:endParaRPr lang="en-GB" sz="2400" dirty="0">
              <a:latin typeface="Cymraeg"/>
            </a:endParaRPr>
          </a:p>
          <a:p>
            <a:endParaRPr lang="en-US" sz="2400" dirty="0"/>
          </a:p>
        </p:txBody>
      </p:sp>
    </p:spTree>
    <p:extLst>
      <p:ext uri="{BB962C8B-B14F-4D97-AF65-F5344CB8AC3E}">
        <p14:creationId xmlns:p14="http://schemas.microsoft.com/office/powerpoint/2010/main" val="1977658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0" y="10510"/>
            <a:ext cx="12193472" cy="6858000"/>
          </a:xfrm>
          <a:prstGeom prst="rect">
            <a:avLst/>
          </a:prstGeom>
        </p:spPr>
      </p:pic>
      <p:sp>
        <p:nvSpPr>
          <p:cNvPr id="3" name="TextBox 2">
            <a:extLst>
              <a:ext uri="{FF2B5EF4-FFF2-40B4-BE49-F238E27FC236}">
                <a16:creationId xmlns:a16="http://schemas.microsoft.com/office/drawing/2014/main" id="{E601E6C2-99CF-1848-98D9-093CF5F0AB1A}"/>
              </a:ext>
            </a:extLst>
          </p:cNvPr>
          <p:cNvSpPr txBox="1"/>
          <p:nvPr/>
        </p:nvSpPr>
        <p:spPr>
          <a:xfrm>
            <a:off x="257387" y="265717"/>
            <a:ext cx="5654783" cy="3570208"/>
          </a:xfrm>
          <a:prstGeom prst="rect">
            <a:avLst/>
          </a:prstGeom>
          <a:noFill/>
        </p:spPr>
        <p:txBody>
          <a:bodyPr wrap="square" rtlCol="0">
            <a:spAutoFit/>
          </a:bodyPr>
          <a:lstStyle/>
          <a:p>
            <a:r>
              <a:rPr lang="cy-GB" b="1" dirty="0" err="1">
                <a:latin typeface="Cymraeg" pitchFamily="2" charset="77"/>
              </a:rPr>
              <a:t>Additional</a:t>
            </a:r>
            <a:r>
              <a:rPr lang="cy-GB" b="1" dirty="0">
                <a:latin typeface="Cymraeg" pitchFamily="2" charset="77"/>
              </a:rPr>
              <a:t> Support: </a:t>
            </a:r>
            <a:r>
              <a:rPr lang="cy-GB" b="1" dirty="0" err="1">
                <a:latin typeface="Cymraeg" pitchFamily="2" charset="77"/>
              </a:rPr>
              <a:t>Contact</a:t>
            </a:r>
            <a:r>
              <a:rPr lang="cy-GB" b="1" dirty="0">
                <a:latin typeface="Cymraeg" pitchFamily="2" charset="77"/>
              </a:rPr>
              <a:t> </a:t>
            </a:r>
            <a:r>
              <a:rPr lang="en-GB" b="1" dirty="0">
                <a:latin typeface="Cymraeg" pitchFamily="2" charset="77"/>
              </a:rPr>
              <a:t>us</a:t>
            </a:r>
            <a:endParaRPr lang="en-GB" dirty="0">
              <a:latin typeface="Cymraeg" pitchFamily="2" charset="77"/>
            </a:endParaRPr>
          </a:p>
          <a:p>
            <a:endParaRPr lang="cy-GB" sz="1600" dirty="0">
              <a:latin typeface="Cymraeg" pitchFamily="2" charset="77"/>
            </a:endParaRPr>
          </a:p>
          <a:p>
            <a:r>
              <a:rPr lang="en-GB" sz="1600" dirty="0">
                <a:latin typeface="Cymraeg" pitchFamily="2" charset="77"/>
              </a:rPr>
              <a:t>You’re welcome to email us if you have any questions: </a:t>
            </a:r>
            <a:r>
              <a:rPr lang="en-GB" sz="1600" dirty="0" err="1">
                <a:latin typeface="Cymraeg" pitchFamily="2" charset="77"/>
                <a:hlinkClick r:id="rId4"/>
              </a:rPr>
              <a:t>saysomethinginwelsh@dysgucymraeg.cymru</a:t>
            </a:r>
            <a:endParaRPr lang="cy-GB" sz="1600" dirty="0">
              <a:highlight>
                <a:srgbClr val="FFFF00"/>
              </a:highlight>
              <a:latin typeface="Cymraeg" pitchFamily="2" charset="77"/>
            </a:endParaRPr>
          </a:p>
          <a:p>
            <a:endParaRPr lang="cy-GB" sz="1600" dirty="0">
              <a:latin typeface="Cymraeg" pitchFamily="2" charset="77"/>
            </a:endParaRPr>
          </a:p>
          <a:p>
            <a:endParaRPr lang="cy-GB" sz="1600" dirty="0">
              <a:latin typeface="Cymraeg" pitchFamily="2" charset="77"/>
            </a:endParaRPr>
          </a:p>
          <a:p>
            <a:r>
              <a:rPr lang="en-GB" b="1" dirty="0">
                <a:latin typeface="Cymraeg" pitchFamily="2" charset="77"/>
              </a:rPr>
              <a:t>Feedback</a:t>
            </a:r>
          </a:p>
          <a:p>
            <a:endParaRPr lang="en-GB" sz="1600" dirty="0">
              <a:latin typeface="Cymraeg" pitchFamily="2" charset="77"/>
            </a:endParaRPr>
          </a:p>
          <a:p>
            <a:r>
              <a:rPr lang="en-GB" sz="1600" dirty="0">
                <a:latin typeface="Cymraeg" pitchFamily="2" charset="77"/>
              </a:rPr>
              <a:t>We welcome feedback at any time – just email </a:t>
            </a:r>
            <a:r>
              <a:rPr lang="en-GB" sz="1600" dirty="0" err="1">
                <a:latin typeface="Cymraeg" pitchFamily="2" charset="77"/>
                <a:hlinkClick r:id="rId4"/>
              </a:rPr>
              <a:t>saysomethinginwelsh@dysgucymraeg.cymru</a:t>
            </a:r>
            <a:r>
              <a:rPr lang="en-GB" sz="1600" dirty="0">
                <a:latin typeface="Cymraeg" pitchFamily="2" charset="77"/>
              </a:rPr>
              <a:t>. We’ll also share a questionnaire with all learners to gather feedback about this resource. The questionnaire will be emailed to you, so please keep an eye out for it!</a:t>
            </a:r>
            <a:endParaRPr lang="en-GB" dirty="0">
              <a:latin typeface="Cymraeg" pitchFamily="2" charset="77"/>
            </a:endParaRPr>
          </a:p>
          <a:p>
            <a:endParaRPr lang="en-US" sz="1600" dirty="0"/>
          </a:p>
        </p:txBody>
      </p:sp>
      <p:sp>
        <p:nvSpPr>
          <p:cNvPr id="2" name="Rectangle 1">
            <a:extLst>
              <a:ext uri="{FF2B5EF4-FFF2-40B4-BE49-F238E27FC236}">
                <a16:creationId xmlns:a16="http://schemas.microsoft.com/office/drawing/2014/main" id="{94DD4FC5-269B-0779-5320-34F1895C6F91}"/>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B114212-C16A-6F87-BB74-1693EE0C8E94}"/>
              </a:ext>
            </a:extLst>
          </p:cNvPr>
          <p:cNvPicPr>
            <a:picLocks noChangeAspect="1"/>
          </p:cNvPicPr>
          <p:nvPr/>
        </p:nvPicPr>
        <p:blipFill rotWithShape="1">
          <a:blip r:embed="rId5"/>
          <a:srcRect l="15286" t="55213" r="77357" b="35076"/>
          <a:stretch/>
        </p:blipFill>
        <p:spPr>
          <a:xfrm>
            <a:off x="3890238" y="4051369"/>
            <a:ext cx="3516924" cy="1671965"/>
          </a:xfrm>
          <a:prstGeom prst="rect">
            <a:avLst/>
          </a:prstGeom>
        </p:spPr>
      </p:pic>
      <p:sp>
        <p:nvSpPr>
          <p:cNvPr id="4" name="TextBox 2">
            <a:extLst>
              <a:ext uri="{FF2B5EF4-FFF2-40B4-BE49-F238E27FC236}">
                <a16:creationId xmlns:a16="http://schemas.microsoft.com/office/drawing/2014/main" id="{C0F2B3BE-25A9-2154-06B7-59914C1FB8CE}"/>
              </a:ext>
            </a:extLst>
          </p:cNvPr>
          <p:cNvSpPr txBox="1"/>
          <p:nvPr/>
        </p:nvSpPr>
        <p:spPr>
          <a:xfrm>
            <a:off x="6270491" y="265717"/>
            <a:ext cx="5772495" cy="3354765"/>
          </a:xfrm>
          <a:prstGeom prst="rect">
            <a:avLst/>
          </a:prstGeom>
          <a:noFill/>
        </p:spPr>
        <p:txBody>
          <a:bodyPr wrap="square" rtlCol="0">
            <a:spAutoFit/>
          </a:bodyPr>
          <a:lstStyle/>
          <a:p>
            <a:r>
              <a:rPr lang="cy-GB" b="1" dirty="0">
                <a:latin typeface="Cymraeg" panose="00000500000000000000" pitchFamily="50" charset="0"/>
              </a:rPr>
              <a:t>Cymorth Ychwanegol: Cysylltwch â ni</a:t>
            </a:r>
          </a:p>
          <a:p>
            <a:endParaRPr lang="cy-GB" sz="1600" dirty="0">
              <a:latin typeface="Cymraeg" panose="00000500000000000000" pitchFamily="50" charset="0"/>
            </a:endParaRPr>
          </a:p>
          <a:p>
            <a:r>
              <a:rPr lang="cy-GB" sz="1600" dirty="0">
                <a:latin typeface="Cymraeg" panose="00000500000000000000" pitchFamily="50" charset="0"/>
              </a:rPr>
              <a:t>Mae croeso i chi anfon e-bost aton ni i ofyn os oes gennych unrhyw gwestiynau: </a:t>
            </a:r>
            <a:r>
              <a:rPr lang="en-US" sz="1600" dirty="0" err="1">
                <a:latin typeface="Cymraeg" panose="00000500000000000000" pitchFamily="50" charset="0"/>
                <a:hlinkClick r:id="rId4"/>
              </a:rPr>
              <a:t>saysomethinginwelsh@dysgucymraeg.cymru</a:t>
            </a:r>
            <a:endParaRPr lang="en-US" sz="1600" dirty="0">
              <a:latin typeface="Cymraeg" panose="00000500000000000000" pitchFamily="50" charset="0"/>
            </a:endParaRPr>
          </a:p>
          <a:p>
            <a:endParaRPr lang="cy-GB" sz="1600" dirty="0">
              <a:latin typeface="Cymraeg" panose="00000500000000000000" pitchFamily="50" charset="0"/>
            </a:endParaRPr>
          </a:p>
          <a:p>
            <a:r>
              <a:rPr lang="cy-GB" b="1" dirty="0">
                <a:latin typeface="Cymraeg" panose="00000500000000000000" pitchFamily="50" charset="0"/>
              </a:rPr>
              <a:t>Adborth</a:t>
            </a:r>
          </a:p>
          <a:p>
            <a:endParaRPr lang="cy-GB" sz="1600" dirty="0">
              <a:latin typeface="Cymraeg" panose="00000500000000000000" pitchFamily="50" charset="0"/>
            </a:endParaRPr>
          </a:p>
          <a:p>
            <a:r>
              <a:rPr lang="cy-GB" sz="1600" dirty="0">
                <a:latin typeface="Cymraeg" panose="00000500000000000000" pitchFamily="50" charset="0"/>
              </a:rPr>
              <a:t>’Dyn ni’n croesawu adborth ar unrhyw adeg – </a:t>
            </a:r>
            <a:r>
              <a:rPr lang="cy-GB" sz="1600" dirty="0" err="1">
                <a:latin typeface="Cymraeg" panose="00000500000000000000" pitchFamily="50" charset="0"/>
              </a:rPr>
              <a:t>ebostiwch</a:t>
            </a:r>
            <a:r>
              <a:rPr lang="cy-GB" sz="1600" dirty="0">
                <a:latin typeface="Cymraeg" panose="00000500000000000000" pitchFamily="50" charset="0"/>
              </a:rPr>
              <a:t> </a:t>
            </a:r>
            <a:r>
              <a:rPr lang="en-US" sz="1600" dirty="0" err="1">
                <a:latin typeface="Cymraeg" panose="00000500000000000000" pitchFamily="50" charset="0"/>
                <a:hlinkClick r:id="rId4"/>
              </a:rPr>
              <a:t>saysomethinginwelsh@dysgucymraeg.cymru</a:t>
            </a:r>
            <a:r>
              <a:rPr lang="en-US" sz="1600" dirty="0">
                <a:latin typeface="Cymraeg" panose="00000500000000000000" pitchFamily="50" charset="0"/>
              </a:rPr>
              <a:t>. </a:t>
            </a:r>
            <a:r>
              <a:rPr lang="cy-GB" sz="1600" dirty="0">
                <a:latin typeface="Cymraeg" panose="00000500000000000000" pitchFamily="50" charset="0"/>
              </a:rPr>
              <a:t>Byddwn ni</a:t>
            </a:r>
            <a:r>
              <a:rPr lang="cy-GB" sz="1600" dirty="0">
                <a:solidFill>
                  <a:srgbClr val="FF0000"/>
                </a:solidFill>
                <a:latin typeface="Cymraeg" panose="00000500000000000000" pitchFamily="50" charset="0"/>
              </a:rPr>
              <a:t> </a:t>
            </a:r>
            <a:r>
              <a:rPr lang="cy-GB" sz="1600" dirty="0">
                <a:latin typeface="Cymraeg" panose="00000500000000000000" pitchFamily="50" charset="0"/>
              </a:rPr>
              <a:t>hefyd yn rhannu holiadur gyda'r holl ddysgwyr i gasglu eich adborth am yr adnodd hwn. Bydd yr holiadur yn cael ei e-bostio atoch chi, felly cadwch olwg amdano!</a:t>
            </a:r>
          </a:p>
          <a:p>
            <a:endParaRPr lang="en-US" sz="1600" dirty="0">
              <a:latin typeface="Cymraeg" panose="00000500000000000000" pitchFamily="50" charset="0"/>
            </a:endParaRPr>
          </a:p>
        </p:txBody>
      </p:sp>
    </p:spTree>
    <p:extLst>
      <p:ext uri="{BB962C8B-B14F-4D97-AF65-F5344CB8AC3E}">
        <p14:creationId xmlns:p14="http://schemas.microsoft.com/office/powerpoint/2010/main" val="57492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0" y="10510"/>
            <a:ext cx="12193472" cy="6858000"/>
          </a:xfrm>
          <a:prstGeom prst="rect">
            <a:avLst/>
          </a:prstGeom>
        </p:spPr>
      </p:pic>
      <p:sp>
        <p:nvSpPr>
          <p:cNvPr id="3" name="TextBox 2">
            <a:extLst>
              <a:ext uri="{FF2B5EF4-FFF2-40B4-BE49-F238E27FC236}">
                <a16:creationId xmlns:a16="http://schemas.microsoft.com/office/drawing/2014/main" id="{E601E6C2-99CF-1848-98D9-093CF5F0AB1A}"/>
              </a:ext>
            </a:extLst>
          </p:cNvPr>
          <p:cNvSpPr txBox="1"/>
          <p:nvPr/>
        </p:nvSpPr>
        <p:spPr>
          <a:xfrm>
            <a:off x="541281" y="1380570"/>
            <a:ext cx="10960443" cy="2492990"/>
          </a:xfrm>
          <a:prstGeom prst="rect">
            <a:avLst/>
          </a:prstGeom>
          <a:noFill/>
        </p:spPr>
        <p:txBody>
          <a:bodyPr wrap="square" rtlCol="0">
            <a:spAutoFit/>
          </a:bodyPr>
          <a:lstStyle/>
          <a:p>
            <a:endParaRPr lang="en-GB" sz="2000" dirty="0">
              <a:latin typeface="Cymraeg" pitchFamily="2" charset="77"/>
            </a:endParaRPr>
          </a:p>
          <a:p>
            <a:endParaRPr lang="en-GB" sz="2000" dirty="0">
              <a:latin typeface="Cymraeg" pitchFamily="2" charset="77"/>
            </a:endParaRPr>
          </a:p>
          <a:p>
            <a:endParaRPr lang="en-GB" sz="2000" dirty="0">
              <a:latin typeface="Cymraeg" pitchFamily="2" charset="77"/>
            </a:endParaRPr>
          </a:p>
          <a:p>
            <a:endParaRPr lang="en-GB" sz="2000" dirty="0">
              <a:latin typeface="Cymraeg" pitchFamily="2" charset="77"/>
            </a:endParaRPr>
          </a:p>
          <a:p>
            <a:pPr algn="ctr"/>
            <a:r>
              <a:rPr lang="cy-GB" sz="3200" b="1" dirty="0">
                <a:latin typeface="Cymraeg" pitchFamily="2" charset="77"/>
              </a:rPr>
              <a:t>Pob lwc, a mwynhewch</a:t>
            </a:r>
            <a:r>
              <a:rPr lang="en-GB" sz="3200" b="1" dirty="0">
                <a:latin typeface="Cymraeg" pitchFamily="2" charset="77"/>
              </a:rPr>
              <a:t>!  Good luck, and enjoy! </a:t>
            </a:r>
          </a:p>
          <a:p>
            <a:endParaRPr lang="en-GB" sz="2000" dirty="0">
              <a:latin typeface="Cymraeg" pitchFamily="2" charset="77"/>
            </a:endParaRPr>
          </a:p>
          <a:p>
            <a:endParaRPr lang="en-US" sz="2400" b="1" dirty="0"/>
          </a:p>
        </p:txBody>
      </p:sp>
      <p:sp>
        <p:nvSpPr>
          <p:cNvPr id="2" name="Rectangle 1">
            <a:extLst>
              <a:ext uri="{FF2B5EF4-FFF2-40B4-BE49-F238E27FC236}">
                <a16:creationId xmlns:a16="http://schemas.microsoft.com/office/drawing/2014/main" id="{2D3A6962-53ED-DA99-63FA-D33C91635403}"/>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8D18972-BC26-1030-A6B7-EBEA746190C7}"/>
              </a:ext>
            </a:extLst>
          </p:cNvPr>
          <p:cNvGrpSpPr/>
          <p:nvPr/>
        </p:nvGrpSpPr>
        <p:grpSpPr>
          <a:xfrm>
            <a:off x="8871914" y="290259"/>
            <a:ext cx="3048097" cy="1591291"/>
            <a:chOff x="8871914" y="290259"/>
            <a:chExt cx="3048097" cy="1591291"/>
          </a:xfrm>
        </p:grpSpPr>
        <p:pic>
          <p:nvPicPr>
            <p:cNvPr id="5" name="Picture 4" descr="Text&#10;&#10;Description automatically generated">
              <a:extLst>
                <a:ext uri="{FF2B5EF4-FFF2-40B4-BE49-F238E27FC236}">
                  <a16:creationId xmlns:a16="http://schemas.microsoft.com/office/drawing/2014/main" id="{F1E7C357-FD32-EBB9-25EB-AB277CB7A9CB}"/>
                </a:ext>
              </a:extLst>
            </p:cNvPr>
            <p:cNvPicPr>
              <a:picLocks noChangeAspect="1"/>
            </p:cNvPicPr>
            <p:nvPr/>
          </p:nvPicPr>
          <p:blipFill>
            <a:blip r:embed="rId4"/>
            <a:stretch>
              <a:fillRect/>
            </a:stretch>
          </p:blipFill>
          <p:spPr>
            <a:xfrm>
              <a:off x="8871934" y="290259"/>
              <a:ext cx="3048077" cy="1028267"/>
            </a:xfrm>
            <a:prstGeom prst="rect">
              <a:avLst/>
            </a:prstGeom>
          </p:spPr>
        </p:pic>
        <p:pic>
          <p:nvPicPr>
            <p:cNvPr id="6" name="Picture 5" descr="Logo&#10;&#10;Description automatically generated">
              <a:extLst>
                <a:ext uri="{FF2B5EF4-FFF2-40B4-BE49-F238E27FC236}">
                  <a16:creationId xmlns:a16="http://schemas.microsoft.com/office/drawing/2014/main" id="{02502754-B3B6-A729-FD74-6B20B0A0FA31}"/>
                </a:ext>
              </a:extLst>
            </p:cNvPr>
            <p:cNvPicPr>
              <a:picLocks noChangeAspect="1"/>
            </p:cNvPicPr>
            <p:nvPr/>
          </p:nvPicPr>
          <p:blipFill rotWithShape="1">
            <a:blip r:embed="rId5"/>
            <a:srcRect t="15680"/>
            <a:stretch/>
          </p:blipFill>
          <p:spPr>
            <a:xfrm>
              <a:off x="8871914" y="1200457"/>
              <a:ext cx="3048077" cy="681093"/>
            </a:xfrm>
            <a:prstGeom prst="rect">
              <a:avLst/>
            </a:prstGeom>
          </p:spPr>
        </p:pic>
      </p:grpSp>
    </p:spTree>
    <p:extLst>
      <p:ext uri="{BB962C8B-B14F-4D97-AF65-F5344CB8AC3E}">
        <p14:creationId xmlns:p14="http://schemas.microsoft.com/office/powerpoint/2010/main" val="329454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0" y="10510"/>
            <a:ext cx="12193472" cy="6858000"/>
          </a:xfrm>
          <a:prstGeom prst="rect">
            <a:avLst/>
          </a:prstGeom>
        </p:spPr>
      </p:pic>
      <p:sp>
        <p:nvSpPr>
          <p:cNvPr id="2" name="TextBox 1">
            <a:extLst>
              <a:ext uri="{FF2B5EF4-FFF2-40B4-BE49-F238E27FC236}">
                <a16:creationId xmlns:a16="http://schemas.microsoft.com/office/drawing/2014/main" id="{8565F613-5BC0-6840-996C-91D3A0218027}"/>
              </a:ext>
            </a:extLst>
          </p:cNvPr>
          <p:cNvSpPr txBox="1"/>
          <p:nvPr/>
        </p:nvSpPr>
        <p:spPr>
          <a:xfrm>
            <a:off x="516924" y="775150"/>
            <a:ext cx="11158151" cy="1200329"/>
          </a:xfrm>
          <a:prstGeom prst="rect">
            <a:avLst/>
          </a:prstGeom>
          <a:noFill/>
        </p:spPr>
        <p:txBody>
          <a:bodyPr wrap="square" rtlCol="0">
            <a:spAutoFit/>
          </a:bodyPr>
          <a:lstStyle/>
          <a:p>
            <a:pPr algn="ctr"/>
            <a:r>
              <a:rPr lang="cy-GB" sz="7200" b="1">
                <a:latin typeface="Cymraeg" pitchFamily="2" charset="77"/>
              </a:rPr>
              <a:t>Croeso</a:t>
            </a:r>
            <a:r>
              <a:rPr lang="en-US" sz="7200" b="1">
                <a:latin typeface="Cymraeg" pitchFamily="2" charset="77"/>
              </a:rPr>
              <a:t>!   Welcome!</a:t>
            </a:r>
          </a:p>
        </p:txBody>
      </p:sp>
      <p:sp>
        <p:nvSpPr>
          <p:cNvPr id="3" name="TextBox 2">
            <a:extLst>
              <a:ext uri="{FF2B5EF4-FFF2-40B4-BE49-F238E27FC236}">
                <a16:creationId xmlns:a16="http://schemas.microsoft.com/office/drawing/2014/main" id="{6B846410-8E57-3F41-BE77-83BC5DA00F79}"/>
              </a:ext>
            </a:extLst>
          </p:cNvPr>
          <p:cNvSpPr txBox="1"/>
          <p:nvPr/>
        </p:nvSpPr>
        <p:spPr>
          <a:xfrm>
            <a:off x="516924" y="1975479"/>
            <a:ext cx="5303107" cy="3139321"/>
          </a:xfrm>
          <a:prstGeom prst="rect">
            <a:avLst/>
          </a:prstGeom>
          <a:noFill/>
        </p:spPr>
        <p:txBody>
          <a:bodyPr wrap="square" rtlCol="0">
            <a:spAutoFit/>
          </a:bodyPr>
          <a:lstStyle/>
          <a:p>
            <a:r>
              <a:rPr lang="en-US" dirty="0">
                <a:latin typeface="Cymraeg" pitchFamily="2" charset="77"/>
              </a:rPr>
              <a:t>Welcome to Dysgu Cymraeg SSiW! </a:t>
            </a:r>
          </a:p>
          <a:p>
            <a:endParaRPr lang="en-US" dirty="0">
              <a:latin typeface="Cymraeg" pitchFamily="2" charset="77"/>
            </a:endParaRPr>
          </a:p>
          <a:p>
            <a:r>
              <a:rPr lang="en-US" dirty="0">
                <a:latin typeface="Cymraeg" pitchFamily="2" charset="77"/>
              </a:rPr>
              <a:t>You have automatic access to </a:t>
            </a:r>
            <a:r>
              <a:rPr lang="en-US" dirty="0" err="1">
                <a:latin typeface="Cymraeg" pitchFamily="2" charset="77"/>
              </a:rPr>
              <a:t>SaySomethinginWelsh</a:t>
            </a:r>
            <a:r>
              <a:rPr lang="en-US" dirty="0">
                <a:latin typeface="Cymraeg" pitchFamily="2" charset="77"/>
              </a:rPr>
              <a:t> (SSiW) as you have registered on a Dysgu Cymraeg course – </a:t>
            </a:r>
            <a:r>
              <a:rPr lang="cy-GB" i="1" dirty="0">
                <a:latin typeface="Cymraeg" pitchFamily="2" charset="77"/>
              </a:rPr>
              <a:t>llongyfarchiadau</a:t>
            </a:r>
            <a:r>
              <a:rPr lang="en-US" dirty="0">
                <a:latin typeface="Cymraeg" pitchFamily="2" charset="77"/>
              </a:rPr>
              <a:t>, congratulations!</a:t>
            </a:r>
          </a:p>
          <a:p>
            <a:endParaRPr lang="en-US" dirty="0">
              <a:latin typeface="Cymraeg" pitchFamily="2" charset="77"/>
            </a:endParaRPr>
          </a:p>
          <a:p>
            <a:r>
              <a:rPr lang="en-US" dirty="0">
                <a:latin typeface="Cymraeg" pitchFamily="2" charset="77"/>
              </a:rPr>
              <a:t>The next few pages provide more information about </a:t>
            </a:r>
            <a:r>
              <a:rPr lang="en-US" dirty="0" err="1">
                <a:latin typeface="Cymraeg" pitchFamily="2" charset="77"/>
              </a:rPr>
              <a:t>SSiW</a:t>
            </a:r>
            <a:r>
              <a:rPr lang="en-US" dirty="0">
                <a:latin typeface="Cymraeg" pitchFamily="2" charset="77"/>
              </a:rPr>
              <a:t>. </a:t>
            </a:r>
          </a:p>
          <a:p>
            <a:endParaRPr lang="en-US" dirty="0">
              <a:latin typeface="Cymraeg" pitchFamily="2" charset="77"/>
            </a:endParaRPr>
          </a:p>
          <a:p>
            <a:r>
              <a:rPr lang="en-US" dirty="0">
                <a:latin typeface="Cymraeg" pitchFamily="2" charset="77"/>
              </a:rPr>
              <a:t>We hope you’ll enjoy every minute of learning and using your Welsh!</a:t>
            </a:r>
          </a:p>
        </p:txBody>
      </p:sp>
      <p:sp>
        <p:nvSpPr>
          <p:cNvPr id="4" name="Rectangle 3">
            <a:extLst>
              <a:ext uri="{FF2B5EF4-FFF2-40B4-BE49-F238E27FC236}">
                <a16:creationId xmlns:a16="http://schemas.microsoft.com/office/drawing/2014/main" id="{28FB4FFD-0A05-CF41-CC68-4BE237820F6C}"/>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2">
            <a:extLst>
              <a:ext uri="{FF2B5EF4-FFF2-40B4-BE49-F238E27FC236}">
                <a16:creationId xmlns:a16="http://schemas.microsoft.com/office/drawing/2014/main" id="{3A3F0A0D-ADA5-C61D-8882-3F8C90814A05}"/>
              </a:ext>
            </a:extLst>
          </p:cNvPr>
          <p:cNvSpPr txBox="1"/>
          <p:nvPr/>
        </p:nvSpPr>
        <p:spPr>
          <a:xfrm>
            <a:off x="6095999" y="1932641"/>
            <a:ext cx="4916558" cy="3139321"/>
          </a:xfrm>
          <a:prstGeom prst="rect">
            <a:avLst/>
          </a:prstGeom>
          <a:noFill/>
        </p:spPr>
        <p:txBody>
          <a:bodyPr wrap="square" rtlCol="0">
            <a:spAutoFit/>
          </a:bodyPr>
          <a:lstStyle/>
          <a:p>
            <a:r>
              <a:rPr lang="cy-GB" dirty="0">
                <a:latin typeface="Cymraeg" pitchFamily="2" charset="77"/>
              </a:rPr>
              <a:t>Croeso i Dysgu Cymraeg </a:t>
            </a:r>
            <a:r>
              <a:rPr lang="cy-GB" dirty="0" err="1">
                <a:latin typeface="Cymraeg" pitchFamily="2" charset="77"/>
              </a:rPr>
              <a:t>SSiW</a:t>
            </a:r>
            <a:r>
              <a:rPr lang="cy-GB" dirty="0">
                <a:latin typeface="Cymraeg" pitchFamily="2" charset="77"/>
              </a:rPr>
              <a:t>!</a:t>
            </a:r>
          </a:p>
          <a:p>
            <a:endParaRPr lang="cy-GB" dirty="0">
              <a:latin typeface="Cymraeg" pitchFamily="2" charset="77"/>
            </a:endParaRPr>
          </a:p>
          <a:p>
            <a:r>
              <a:rPr lang="cy-GB" dirty="0">
                <a:latin typeface="Cymraeg" pitchFamily="2" charset="77"/>
              </a:rPr>
              <a:t>Dych chi’n gallu defnyddio SaySomethinginWelsh (SSiW) achos eich bod chi wedi cofrestru ar gwrs Dysgu Cymraeg –  llongyfarchiadau!</a:t>
            </a:r>
          </a:p>
          <a:p>
            <a:endParaRPr lang="cy-GB" dirty="0">
              <a:latin typeface="Cymraeg" pitchFamily="2" charset="77"/>
            </a:endParaRPr>
          </a:p>
          <a:p>
            <a:r>
              <a:rPr lang="cy-GB" dirty="0">
                <a:latin typeface="Cymraeg" pitchFamily="2" charset="77"/>
              </a:rPr>
              <a:t>Mae'r tudalennau nesaf yn cyflwyno mwy o wybodaeth i chi am </a:t>
            </a:r>
            <a:r>
              <a:rPr lang="cy-GB" dirty="0" err="1">
                <a:latin typeface="Cymraeg" pitchFamily="2" charset="77"/>
              </a:rPr>
              <a:t>SSiW</a:t>
            </a:r>
            <a:r>
              <a:rPr lang="cy-GB" dirty="0">
                <a:latin typeface="Cymraeg" pitchFamily="2" charset="77"/>
              </a:rPr>
              <a:t>. </a:t>
            </a:r>
          </a:p>
          <a:p>
            <a:endParaRPr lang="cy-GB" dirty="0">
              <a:latin typeface="Cymraeg" pitchFamily="2" charset="77"/>
            </a:endParaRPr>
          </a:p>
          <a:p>
            <a:r>
              <a:rPr lang="cy-GB" dirty="0">
                <a:latin typeface="Cymraeg" pitchFamily="2" charset="77"/>
              </a:rPr>
              <a:t>Gobeithio byddwch chi'n mwynhau pob munud o ddysgu a defnyddio eich Cymraeg!</a:t>
            </a:r>
          </a:p>
        </p:txBody>
      </p:sp>
    </p:spTree>
    <p:extLst>
      <p:ext uri="{BB962C8B-B14F-4D97-AF65-F5344CB8AC3E}">
        <p14:creationId xmlns:p14="http://schemas.microsoft.com/office/powerpoint/2010/main" val="361350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0" y="0"/>
            <a:ext cx="12193472" cy="6858000"/>
          </a:xfrm>
          <a:prstGeom prst="rect">
            <a:avLst/>
          </a:prstGeom>
        </p:spPr>
      </p:pic>
      <p:sp>
        <p:nvSpPr>
          <p:cNvPr id="3" name="TextBox 2">
            <a:extLst>
              <a:ext uri="{FF2B5EF4-FFF2-40B4-BE49-F238E27FC236}">
                <a16:creationId xmlns:a16="http://schemas.microsoft.com/office/drawing/2014/main" id="{E601E6C2-99CF-1848-98D9-093CF5F0AB1A}"/>
              </a:ext>
            </a:extLst>
          </p:cNvPr>
          <p:cNvSpPr txBox="1"/>
          <p:nvPr/>
        </p:nvSpPr>
        <p:spPr>
          <a:xfrm>
            <a:off x="531342" y="218661"/>
            <a:ext cx="4796299" cy="4001095"/>
          </a:xfrm>
          <a:prstGeom prst="rect">
            <a:avLst/>
          </a:prstGeom>
          <a:noFill/>
        </p:spPr>
        <p:txBody>
          <a:bodyPr wrap="square" rtlCol="0">
            <a:spAutoFit/>
          </a:bodyPr>
          <a:lstStyle/>
          <a:p>
            <a:r>
              <a:rPr lang="en-US" b="1" dirty="0">
                <a:latin typeface="Cymraeg" pitchFamily="2" charset="77"/>
              </a:rPr>
              <a:t>Suitable for all</a:t>
            </a:r>
          </a:p>
          <a:p>
            <a:endParaRPr lang="en-US" dirty="0">
              <a:latin typeface="Cymraeg" pitchFamily="2" charset="77"/>
            </a:endParaRPr>
          </a:p>
          <a:p>
            <a:r>
              <a:rPr lang="en-US" dirty="0">
                <a:latin typeface="Cymraeg" pitchFamily="2" charset="77"/>
              </a:rPr>
              <a:t>SSiW is suitable for beginners as well as those who already speak some Welsh.</a:t>
            </a:r>
          </a:p>
          <a:p>
            <a:endParaRPr lang="en-US" dirty="0">
              <a:latin typeface="Cymraeg" pitchFamily="2" charset="77"/>
            </a:endParaRPr>
          </a:p>
          <a:p>
            <a:endParaRPr lang="en-US" dirty="0">
              <a:latin typeface="Cymraeg" pitchFamily="2" charset="77"/>
            </a:endParaRPr>
          </a:p>
          <a:p>
            <a:r>
              <a:rPr lang="en-US" b="1" dirty="0">
                <a:latin typeface="Cymraeg" pitchFamily="2" charset="77"/>
              </a:rPr>
              <a:t>What kind of resource is it?</a:t>
            </a:r>
          </a:p>
          <a:p>
            <a:endParaRPr lang="en-US" dirty="0">
              <a:latin typeface="Cymraeg" pitchFamily="2" charset="77"/>
            </a:endParaRPr>
          </a:p>
          <a:p>
            <a:r>
              <a:rPr lang="en-US" dirty="0">
                <a:latin typeface="Cymraeg" pitchFamily="2" charset="77"/>
              </a:rPr>
              <a:t>It is an online self-study resource. You can</a:t>
            </a:r>
            <a:r>
              <a:rPr lang="en-GB" dirty="0">
                <a:latin typeface="Cymraeg" pitchFamily="2" charset="77"/>
              </a:rPr>
              <a:t> work at your own pace and at a time that’s convenient for you. You’ll be able to access </a:t>
            </a:r>
            <a:r>
              <a:rPr lang="en-GB" dirty="0" err="1">
                <a:latin typeface="Cymraeg" pitchFamily="2" charset="77"/>
              </a:rPr>
              <a:t>SSiW</a:t>
            </a:r>
            <a:r>
              <a:rPr lang="en-GB" dirty="0">
                <a:latin typeface="Cymraeg" pitchFamily="2" charset="77"/>
              </a:rPr>
              <a:t> on your phone, tablet, or computer (as long as you have an internet connection!).</a:t>
            </a:r>
            <a:endParaRPr lang="en-US" dirty="0">
              <a:latin typeface="Cymraeg" pitchFamily="2" charset="77"/>
            </a:endParaRPr>
          </a:p>
          <a:p>
            <a:endParaRPr lang="en-US" sz="2000" dirty="0"/>
          </a:p>
        </p:txBody>
      </p:sp>
      <p:sp>
        <p:nvSpPr>
          <p:cNvPr id="2" name="Rectangle 1">
            <a:extLst>
              <a:ext uri="{FF2B5EF4-FFF2-40B4-BE49-F238E27FC236}">
                <a16:creationId xmlns:a16="http://schemas.microsoft.com/office/drawing/2014/main" id="{F65B4991-3FA0-9E26-532D-BE8A54788D07}"/>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2">
            <a:extLst>
              <a:ext uri="{FF2B5EF4-FFF2-40B4-BE49-F238E27FC236}">
                <a16:creationId xmlns:a16="http://schemas.microsoft.com/office/drawing/2014/main" id="{241B144C-FC18-9B6C-DD57-721564E648DC}"/>
              </a:ext>
            </a:extLst>
          </p:cNvPr>
          <p:cNvSpPr txBox="1"/>
          <p:nvPr/>
        </p:nvSpPr>
        <p:spPr>
          <a:xfrm>
            <a:off x="6367404" y="249438"/>
            <a:ext cx="5161862" cy="3724096"/>
          </a:xfrm>
          <a:prstGeom prst="rect">
            <a:avLst/>
          </a:prstGeom>
          <a:noFill/>
        </p:spPr>
        <p:txBody>
          <a:bodyPr wrap="square" rtlCol="0">
            <a:spAutoFit/>
          </a:bodyPr>
          <a:lstStyle/>
          <a:p>
            <a:r>
              <a:rPr lang="en-US" b="1" dirty="0">
                <a:latin typeface="Cymraeg" pitchFamily="2" charset="77"/>
              </a:rPr>
              <a:t>Addas i </a:t>
            </a:r>
            <a:r>
              <a:rPr lang="en-US" b="1" dirty="0" err="1">
                <a:latin typeface="Cymraeg" pitchFamily="2" charset="77"/>
              </a:rPr>
              <a:t>bawb</a:t>
            </a:r>
            <a:endParaRPr lang="en-US" b="1" dirty="0">
              <a:latin typeface="Cymraeg" pitchFamily="2" charset="77"/>
            </a:endParaRPr>
          </a:p>
          <a:p>
            <a:endParaRPr lang="en-US" dirty="0">
              <a:latin typeface="Cymraeg" pitchFamily="2" charset="77"/>
            </a:endParaRPr>
          </a:p>
          <a:p>
            <a:r>
              <a:rPr lang="cy-GB" dirty="0">
                <a:latin typeface="Cymraeg" panose="00000500000000000000" pitchFamily="50" charset="0"/>
              </a:rPr>
              <a:t>Mae </a:t>
            </a:r>
            <a:r>
              <a:rPr lang="cy-GB" dirty="0" err="1">
                <a:latin typeface="Cymraeg" panose="00000500000000000000" pitchFamily="50" charset="0"/>
              </a:rPr>
              <a:t>SSiW</a:t>
            </a:r>
            <a:r>
              <a:rPr lang="cy-GB" dirty="0">
                <a:latin typeface="Cymraeg" panose="00000500000000000000" pitchFamily="50" charset="0"/>
              </a:rPr>
              <a:t> yn addas ar gyfer dechreuwyr a phobl sy’n barod yn siarad tipyn o Gymraeg.</a:t>
            </a:r>
          </a:p>
          <a:p>
            <a:endParaRPr lang="cy-GB" dirty="0">
              <a:latin typeface="Cymraeg" panose="00000500000000000000" pitchFamily="50" charset="0"/>
            </a:endParaRPr>
          </a:p>
          <a:p>
            <a:r>
              <a:rPr lang="cy-GB" b="1" dirty="0">
                <a:latin typeface="Cymraeg" panose="00000500000000000000" pitchFamily="50" charset="0"/>
              </a:rPr>
              <a:t>Pa fath o adnodd yw hwn?</a:t>
            </a:r>
          </a:p>
          <a:p>
            <a:endParaRPr lang="cy-GB" dirty="0">
              <a:latin typeface="Cymraeg" panose="00000500000000000000" pitchFamily="50" charset="0"/>
            </a:endParaRPr>
          </a:p>
          <a:p>
            <a:r>
              <a:rPr lang="cy-GB" dirty="0">
                <a:latin typeface="Cymraeg" panose="00000500000000000000" pitchFamily="50" charset="0"/>
              </a:rPr>
              <a:t>Mae’n adnodd hunan-astudio ar-lein.  Dych chi’n gallu gweithio ar eich cyflymder eich hun ac ar adeg sy'n gyfleus i chi. Byddwch yn gallu cael mynediad i SSiW ar eich ffôn, llechen, neu gyfrifiadur (dim ond gyda chysylltiad rhyngrwyd!).</a:t>
            </a:r>
          </a:p>
          <a:p>
            <a:endParaRPr lang="en-US" sz="2000" dirty="0"/>
          </a:p>
        </p:txBody>
      </p:sp>
    </p:spTree>
    <p:extLst>
      <p:ext uri="{BB962C8B-B14F-4D97-AF65-F5344CB8AC3E}">
        <p14:creationId xmlns:p14="http://schemas.microsoft.com/office/powerpoint/2010/main" val="381935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0" y="10510"/>
            <a:ext cx="12193472" cy="6858000"/>
          </a:xfrm>
          <a:prstGeom prst="rect">
            <a:avLst/>
          </a:prstGeom>
        </p:spPr>
      </p:pic>
      <p:sp>
        <p:nvSpPr>
          <p:cNvPr id="3" name="TextBox 2">
            <a:extLst>
              <a:ext uri="{FF2B5EF4-FFF2-40B4-BE49-F238E27FC236}">
                <a16:creationId xmlns:a16="http://schemas.microsoft.com/office/drawing/2014/main" id="{E601E6C2-99CF-1848-98D9-093CF5F0AB1A}"/>
              </a:ext>
            </a:extLst>
          </p:cNvPr>
          <p:cNvSpPr txBox="1"/>
          <p:nvPr/>
        </p:nvSpPr>
        <p:spPr>
          <a:xfrm>
            <a:off x="250925" y="218661"/>
            <a:ext cx="5493892" cy="3416320"/>
          </a:xfrm>
          <a:prstGeom prst="rect">
            <a:avLst/>
          </a:prstGeom>
          <a:noFill/>
        </p:spPr>
        <p:txBody>
          <a:bodyPr wrap="square" rtlCol="0">
            <a:spAutoFit/>
          </a:bodyPr>
          <a:lstStyle/>
          <a:p>
            <a:r>
              <a:rPr lang="en-GB" b="1" dirty="0">
                <a:latin typeface="Cymraeg" pitchFamily="2" charset="77"/>
              </a:rPr>
              <a:t>How do I find the resource? </a:t>
            </a:r>
          </a:p>
          <a:p>
            <a:endParaRPr lang="en-GB" dirty="0">
              <a:latin typeface="Cymraeg" pitchFamily="2" charset="77"/>
            </a:endParaRPr>
          </a:p>
          <a:p>
            <a:r>
              <a:rPr lang="en-GB" dirty="0">
                <a:latin typeface="Cymraeg" pitchFamily="2" charset="77"/>
              </a:rPr>
              <a:t>You’ll receive a link via e-mail to register. Please do not share your link with anyone else.</a:t>
            </a:r>
          </a:p>
          <a:p>
            <a:endParaRPr lang="en-GB" dirty="0">
              <a:latin typeface="Cymraeg" pitchFamily="2" charset="77"/>
            </a:endParaRPr>
          </a:p>
          <a:p>
            <a:r>
              <a:rPr lang="en-GB" dirty="0">
                <a:latin typeface="Cymraeg" pitchFamily="2" charset="77"/>
              </a:rPr>
              <a:t>Once registered, you’ll be able to access SSiW via the following link: </a:t>
            </a:r>
            <a:r>
              <a:rPr lang="en-GB" dirty="0">
                <a:latin typeface="Cymraeg" pitchFamily="2" charset="77"/>
                <a:hlinkClick r:id="rId4"/>
              </a:rPr>
              <a:t>https://automagic.saysomethingin.com/learn</a:t>
            </a:r>
            <a:r>
              <a:rPr lang="en-GB" dirty="0">
                <a:latin typeface="Cymraeg" pitchFamily="2" charset="77"/>
              </a:rPr>
              <a:t>  </a:t>
            </a:r>
          </a:p>
          <a:p>
            <a:endParaRPr lang="en-GB" dirty="0">
              <a:latin typeface="Cymraeg" pitchFamily="2" charset="77"/>
            </a:endParaRPr>
          </a:p>
          <a:p>
            <a:r>
              <a:rPr lang="en-GB" dirty="0">
                <a:latin typeface="Cymraeg" pitchFamily="2" charset="77"/>
              </a:rPr>
              <a:t>We recommend using Google Chrome as a browser, as some other browsers do not support all the interactive elements of the resource. </a:t>
            </a:r>
            <a:endParaRPr lang="cy-GB" dirty="0">
              <a:latin typeface="Cymraeg" pitchFamily="2" charset="77"/>
            </a:endParaRPr>
          </a:p>
        </p:txBody>
      </p:sp>
      <p:sp>
        <p:nvSpPr>
          <p:cNvPr id="2" name="Rectangle 1">
            <a:extLst>
              <a:ext uri="{FF2B5EF4-FFF2-40B4-BE49-F238E27FC236}">
                <a16:creationId xmlns:a16="http://schemas.microsoft.com/office/drawing/2014/main" id="{F8F592E7-12C3-9E6E-60A0-1F45AA53D7F8}"/>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lwch Testun 5">
            <a:extLst>
              <a:ext uri="{FF2B5EF4-FFF2-40B4-BE49-F238E27FC236}">
                <a16:creationId xmlns:a16="http://schemas.microsoft.com/office/drawing/2014/main" id="{B93B1555-8F36-43B3-129E-17865E2E77EA}"/>
              </a:ext>
            </a:extLst>
          </p:cNvPr>
          <p:cNvSpPr txBox="1"/>
          <p:nvPr/>
        </p:nvSpPr>
        <p:spPr>
          <a:xfrm>
            <a:off x="5995742" y="218661"/>
            <a:ext cx="5751250" cy="3693319"/>
          </a:xfrm>
          <a:prstGeom prst="rect">
            <a:avLst/>
          </a:prstGeom>
          <a:noFill/>
        </p:spPr>
        <p:txBody>
          <a:bodyPr wrap="square">
            <a:spAutoFit/>
          </a:bodyPr>
          <a:lstStyle/>
          <a:p>
            <a:r>
              <a:rPr lang="cy-GB" sz="1800" b="1" dirty="0">
                <a:latin typeface="Cymraeg" pitchFamily="2" charset="77"/>
              </a:rPr>
              <a:t>Sut dw i'n dod o hyd i'r adnodd? </a:t>
            </a:r>
          </a:p>
          <a:p>
            <a:endParaRPr lang="cy-GB" sz="1800" dirty="0">
              <a:latin typeface="Cymraeg" pitchFamily="2" charset="77"/>
            </a:endParaRPr>
          </a:p>
          <a:p>
            <a:r>
              <a:rPr lang="cy-GB" sz="1800" dirty="0">
                <a:latin typeface="Cymraeg" pitchFamily="2" charset="77"/>
              </a:rPr>
              <a:t>Byddwch yn derbyn dolen drwy e-bost i gofrestru. Peidiwch â rhannu'ch cysylltiad ag unrhyw un arall.</a:t>
            </a:r>
          </a:p>
          <a:p>
            <a:endParaRPr lang="cy-GB" sz="1800" dirty="0">
              <a:latin typeface="Cymraeg" pitchFamily="2" charset="77"/>
            </a:endParaRPr>
          </a:p>
          <a:p>
            <a:r>
              <a:rPr lang="cy-GB" sz="1800" dirty="0">
                <a:latin typeface="Cymraeg" pitchFamily="2" charset="77"/>
              </a:rPr>
              <a:t>Ar ôl cofrestru, byddwch yn gallu cael mynediad i SSiW trwy'r ddolen ganlynol: </a:t>
            </a:r>
            <a:r>
              <a:rPr lang="cy-GB" sz="1800" dirty="0">
                <a:latin typeface="Cymraeg" pitchFamily="2" charset="77"/>
                <a:hlinkClick r:id="rId4"/>
              </a:rPr>
              <a:t>https://automagic.saysomethingin.com/learn </a:t>
            </a:r>
            <a:r>
              <a:rPr lang="cy-GB" sz="1800" dirty="0">
                <a:latin typeface="Cymraeg" pitchFamily="2" charset="77"/>
              </a:rPr>
              <a:t> </a:t>
            </a:r>
          </a:p>
          <a:p>
            <a:endParaRPr lang="cy-GB" sz="1800" dirty="0">
              <a:latin typeface="Cymraeg" pitchFamily="2" charset="77"/>
            </a:endParaRPr>
          </a:p>
          <a:p>
            <a:r>
              <a:rPr lang="cy-GB" sz="1800" dirty="0">
                <a:latin typeface="Cymraeg" pitchFamily="2" charset="77"/>
              </a:rPr>
              <a:t>’Dyn ni’n argymell defnyddio Google Chrome fel porwr, achos fod rhai porwyr eraill ddim yn cefnogi holl elfennau rhyngweithiol yr adnodd. </a:t>
            </a:r>
          </a:p>
          <a:p>
            <a:endParaRPr lang="cy-GB" sz="1800" dirty="0">
              <a:latin typeface="Cymraeg" pitchFamily="2" charset="77"/>
            </a:endParaRPr>
          </a:p>
        </p:txBody>
      </p:sp>
    </p:spTree>
    <p:extLst>
      <p:ext uri="{BB962C8B-B14F-4D97-AF65-F5344CB8AC3E}">
        <p14:creationId xmlns:p14="http://schemas.microsoft.com/office/powerpoint/2010/main" val="163999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0" y="0"/>
            <a:ext cx="12193472" cy="6858000"/>
          </a:xfrm>
          <a:prstGeom prst="rect">
            <a:avLst/>
          </a:prstGeom>
        </p:spPr>
      </p:pic>
      <p:sp>
        <p:nvSpPr>
          <p:cNvPr id="3" name="TextBox 2">
            <a:extLst>
              <a:ext uri="{FF2B5EF4-FFF2-40B4-BE49-F238E27FC236}">
                <a16:creationId xmlns:a16="http://schemas.microsoft.com/office/drawing/2014/main" id="{E601E6C2-99CF-1848-98D9-093CF5F0AB1A}"/>
              </a:ext>
            </a:extLst>
          </p:cNvPr>
          <p:cNvSpPr txBox="1"/>
          <p:nvPr/>
        </p:nvSpPr>
        <p:spPr>
          <a:xfrm>
            <a:off x="531342" y="667265"/>
            <a:ext cx="5004754" cy="1446550"/>
          </a:xfrm>
          <a:prstGeom prst="rect">
            <a:avLst/>
          </a:prstGeom>
          <a:noFill/>
        </p:spPr>
        <p:txBody>
          <a:bodyPr wrap="square" lIns="91440" tIns="45720" rIns="91440" bIns="45720" rtlCol="0" anchor="t">
            <a:spAutoFit/>
          </a:bodyPr>
          <a:lstStyle/>
          <a:p>
            <a:r>
              <a:rPr lang="en-GB" b="1" dirty="0">
                <a:latin typeface="Cymraeg" pitchFamily="2" charset="77"/>
              </a:rPr>
              <a:t>Accessing for the first time</a:t>
            </a:r>
          </a:p>
          <a:p>
            <a:endParaRPr lang="en-GB" sz="1400" dirty="0">
              <a:latin typeface="Cymraeg" pitchFamily="2" charset="77"/>
            </a:endParaRPr>
          </a:p>
          <a:p>
            <a:r>
              <a:rPr lang="en-GB" sz="1400" dirty="0">
                <a:latin typeface="Cymraeg"/>
              </a:rPr>
              <a:t>When you click on the link to access SSiW, you’ll be asked to input your name and email address and choose a password (which can be changed later). Once completed, click on the ‘Sign Up’ button to get started. Please use the email address the invite was sent to.</a:t>
            </a:r>
            <a:endParaRPr lang="en-GB" sz="1400" dirty="0">
              <a:latin typeface="Cymraeg" pitchFamily="2" charset="77"/>
            </a:endParaRPr>
          </a:p>
        </p:txBody>
      </p:sp>
      <p:sp>
        <p:nvSpPr>
          <p:cNvPr id="2" name="Rectangle 1">
            <a:extLst>
              <a:ext uri="{FF2B5EF4-FFF2-40B4-BE49-F238E27FC236}">
                <a16:creationId xmlns:a16="http://schemas.microsoft.com/office/drawing/2014/main" id="{F8F592E7-12C3-9E6E-60A0-1F45AA53D7F8}"/>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FEA5ECA-4BC8-6EFA-6B18-8064AF23BB11}"/>
              </a:ext>
            </a:extLst>
          </p:cNvPr>
          <p:cNvGrpSpPr/>
          <p:nvPr/>
        </p:nvGrpSpPr>
        <p:grpSpPr>
          <a:xfrm>
            <a:off x="3261562" y="2775559"/>
            <a:ext cx="4549068" cy="2502119"/>
            <a:chOff x="903409" y="2010099"/>
            <a:chExt cx="6169012" cy="3164971"/>
          </a:xfrm>
        </p:grpSpPr>
        <p:pic>
          <p:nvPicPr>
            <p:cNvPr id="5" name="Picture 4" descr="Graphical user interface, application, Teams&#10;&#10;Description automatically generated">
              <a:extLst>
                <a:ext uri="{FF2B5EF4-FFF2-40B4-BE49-F238E27FC236}">
                  <a16:creationId xmlns:a16="http://schemas.microsoft.com/office/drawing/2014/main" id="{71256CA1-EFD4-90FC-C47C-B110CB0267A1}"/>
                </a:ext>
              </a:extLst>
            </p:cNvPr>
            <p:cNvPicPr>
              <a:picLocks noChangeAspect="1"/>
            </p:cNvPicPr>
            <p:nvPr/>
          </p:nvPicPr>
          <p:blipFill rotWithShape="1">
            <a:blip r:embed="rId4"/>
            <a:srcRect l="16580" t="33608" r="67687" b="43982"/>
            <a:stretch/>
          </p:blipFill>
          <p:spPr bwMode="auto">
            <a:xfrm>
              <a:off x="903409" y="2010099"/>
              <a:ext cx="6169012" cy="3164971"/>
            </a:xfrm>
            <a:prstGeom prst="rect">
              <a:avLst/>
            </a:prstGeom>
            <a:ln>
              <a:solidFill>
                <a:srgbClr val="522E6E"/>
              </a:solid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6A2117B5-B3F4-64E4-BBAA-8354324010E4}"/>
                </a:ext>
              </a:extLst>
            </p:cNvPr>
            <p:cNvSpPr/>
            <p:nvPr/>
          </p:nvSpPr>
          <p:spPr>
            <a:xfrm>
              <a:off x="1186129" y="3048000"/>
              <a:ext cx="2438282" cy="200802"/>
            </a:xfrm>
            <a:prstGeom prst="rect">
              <a:avLst/>
            </a:prstGeom>
            <a:solidFill>
              <a:srgbClr val="E8F0FE"/>
            </a:solidFill>
            <a:ln>
              <a:solidFill>
                <a:srgbClr val="E8F0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2" name="Rectangle 11">
              <a:extLst>
                <a:ext uri="{FF2B5EF4-FFF2-40B4-BE49-F238E27FC236}">
                  <a16:creationId xmlns:a16="http://schemas.microsoft.com/office/drawing/2014/main" id="{E7DC3A97-7A82-09AA-8BA0-1497442518DF}"/>
                </a:ext>
              </a:extLst>
            </p:cNvPr>
            <p:cNvSpPr/>
            <p:nvPr/>
          </p:nvSpPr>
          <p:spPr>
            <a:xfrm>
              <a:off x="1186129" y="3657188"/>
              <a:ext cx="2438282" cy="200802"/>
            </a:xfrm>
            <a:prstGeom prst="rect">
              <a:avLst/>
            </a:prstGeom>
            <a:solidFill>
              <a:srgbClr val="E8F0FE"/>
            </a:solidFill>
            <a:ln>
              <a:solidFill>
                <a:srgbClr val="E8F0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grpSp>
      <p:sp>
        <p:nvSpPr>
          <p:cNvPr id="4" name="TextBox 2">
            <a:extLst>
              <a:ext uri="{FF2B5EF4-FFF2-40B4-BE49-F238E27FC236}">
                <a16:creationId xmlns:a16="http://schemas.microsoft.com/office/drawing/2014/main" id="{05E41B05-CB92-E38A-8640-DF47F5930511}"/>
              </a:ext>
            </a:extLst>
          </p:cNvPr>
          <p:cNvSpPr txBox="1"/>
          <p:nvPr/>
        </p:nvSpPr>
        <p:spPr>
          <a:xfrm>
            <a:off x="6362407" y="642104"/>
            <a:ext cx="5612846" cy="1446550"/>
          </a:xfrm>
          <a:prstGeom prst="rect">
            <a:avLst/>
          </a:prstGeom>
          <a:noFill/>
        </p:spPr>
        <p:txBody>
          <a:bodyPr wrap="square" lIns="91440" tIns="45720" rIns="91440" bIns="45720" rtlCol="0" anchor="t">
            <a:spAutoFit/>
          </a:bodyPr>
          <a:lstStyle/>
          <a:p>
            <a:r>
              <a:rPr lang="en-GB" b="1" dirty="0">
                <a:latin typeface="Cymraeg" pitchFamily="2" charset="77"/>
              </a:rPr>
              <a:t>Mynediad am y </a:t>
            </a:r>
            <a:r>
              <a:rPr lang="en-GB" b="1" dirty="0" err="1">
                <a:latin typeface="Cymraeg" pitchFamily="2" charset="77"/>
              </a:rPr>
              <a:t>tro</a:t>
            </a:r>
            <a:r>
              <a:rPr lang="en-GB" b="1" dirty="0">
                <a:latin typeface="Cymraeg" pitchFamily="2" charset="77"/>
              </a:rPr>
              <a:t> </a:t>
            </a:r>
            <a:r>
              <a:rPr lang="en-GB" b="1" dirty="0" err="1">
                <a:latin typeface="Cymraeg" pitchFamily="2" charset="77"/>
              </a:rPr>
              <a:t>cyntaf</a:t>
            </a:r>
            <a:endParaRPr lang="en-GB" b="1" dirty="0">
              <a:latin typeface="Cymraeg" pitchFamily="2" charset="77"/>
            </a:endParaRPr>
          </a:p>
          <a:p>
            <a:endParaRPr lang="cy-GB" sz="1400" b="1" dirty="0">
              <a:latin typeface="Cymraeg" pitchFamily="2" charset="77"/>
            </a:endParaRPr>
          </a:p>
          <a:p>
            <a:r>
              <a:rPr lang="cy-GB" sz="1400" dirty="0">
                <a:latin typeface="Cymraeg" pitchFamily="2" charset="77"/>
              </a:rPr>
              <a:t>Pan fyddwch yn clicio ar y ddolen i gael mynediad at </a:t>
            </a:r>
            <a:r>
              <a:rPr lang="cy-GB" sz="1400" dirty="0" err="1">
                <a:latin typeface="Cymraeg" pitchFamily="2" charset="77"/>
              </a:rPr>
              <a:t>SSiW</a:t>
            </a:r>
            <a:r>
              <a:rPr lang="cy-GB" sz="1400" dirty="0">
                <a:latin typeface="Cymraeg" pitchFamily="2" charset="77"/>
              </a:rPr>
              <a:t>, bydd neges yn gofyn i chi roi eich enw a'ch cyfeiriad e-bost, a dewis cyfrinair (mae’n bosib newid hwn nes ymlaen). Ar ôl cwblhau, cliciwch ar y botwm '</a:t>
            </a:r>
            <a:r>
              <a:rPr lang="cy-GB" sz="1400" dirty="0" err="1">
                <a:latin typeface="Cymraeg" pitchFamily="2" charset="77"/>
              </a:rPr>
              <a:t>Sign</a:t>
            </a:r>
            <a:r>
              <a:rPr lang="cy-GB" sz="1400" dirty="0">
                <a:latin typeface="Cymraeg" pitchFamily="2" charset="77"/>
              </a:rPr>
              <a:t> </a:t>
            </a:r>
            <a:r>
              <a:rPr lang="cy-GB" sz="1400" dirty="0" err="1">
                <a:latin typeface="Cymraeg" pitchFamily="2" charset="77"/>
              </a:rPr>
              <a:t>Up</a:t>
            </a:r>
            <a:r>
              <a:rPr lang="cy-GB" sz="1400" dirty="0">
                <a:latin typeface="Cymraeg" pitchFamily="2" charset="77"/>
              </a:rPr>
              <a:t>' i ddechrau. Defnyddiwch y cyfeiriad e-bost yr anfonwyd y gwahoddiad iddo.</a:t>
            </a:r>
          </a:p>
        </p:txBody>
      </p:sp>
    </p:spTree>
    <p:extLst>
      <p:ext uri="{BB962C8B-B14F-4D97-AF65-F5344CB8AC3E}">
        <p14:creationId xmlns:p14="http://schemas.microsoft.com/office/powerpoint/2010/main" val="56841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04302F-5183-0E12-9371-ECB9ED422A80}"/>
              </a:ext>
            </a:extLst>
          </p:cNvPr>
          <p:cNvSpPr txBox="1"/>
          <p:nvPr/>
        </p:nvSpPr>
        <p:spPr>
          <a:xfrm>
            <a:off x="531428" y="4923576"/>
            <a:ext cx="940526" cy="276999"/>
          </a:xfrm>
          <a:prstGeom prst="rect">
            <a:avLst/>
          </a:prstGeom>
          <a:solidFill>
            <a:srgbClr val="191919"/>
          </a:solidFill>
        </p:spPr>
        <p:txBody>
          <a:bodyPr wrap="square" lIns="91440" tIns="45720" rIns="91440" bIns="45720" rtlCol="0" anchor="t">
            <a:spAutoFit/>
          </a:bodyPr>
          <a:lstStyle/>
          <a:p>
            <a:r>
              <a:rPr lang="en-GB" sz="1200">
                <a:solidFill>
                  <a:schemeClr val="bg1"/>
                </a:solidFill>
              </a:rPr>
              <a:t>me</a:t>
            </a:r>
            <a:endParaRPr lang="cy-GB" sz="1200">
              <a:solidFill>
                <a:schemeClr val="bg1"/>
              </a:solidFill>
            </a:endParaRPr>
          </a:p>
        </p:txBody>
      </p:sp>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0" y="10510"/>
            <a:ext cx="12193472" cy="6858000"/>
          </a:xfrm>
          <a:prstGeom prst="rect">
            <a:avLst/>
          </a:prstGeom>
        </p:spPr>
      </p:pic>
      <p:sp>
        <p:nvSpPr>
          <p:cNvPr id="3" name="TextBox 2">
            <a:extLst>
              <a:ext uri="{FF2B5EF4-FFF2-40B4-BE49-F238E27FC236}">
                <a16:creationId xmlns:a16="http://schemas.microsoft.com/office/drawing/2014/main" id="{E601E6C2-99CF-1848-98D9-093CF5F0AB1A}"/>
              </a:ext>
            </a:extLst>
          </p:cNvPr>
          <p:cNvSpPr txBox="1"/>
          <p:nvPr/>
        </p:nvSpPr>
        <p:spPr>
          <a:xfrm>
            <a:off x="531341" y="667265"/>
            <a:ext cx="4379534" cy="2092881"/>
          </a:xfrm>
          <a:prstGeom prst="rect">
            <a:avLst/>
          </a:prstGeom>
          <a:noFill/>
        </p:spPr>
        <p:txBody>
          <a:bodyPr wrap="square" lIns="91440" tIns="45720" rIns="91440" bIns="45720" rtlCol="0" anchor="t">
            <a:spAutoFit/>
          </a:bodyPr>
          <a:lstStyle/>
          <a:p>
            <a:r>
              <a:rPr lang="en-GB" b="1" dirty="0">
                <a:latin typeface="Cymraeg"/>
              </a:rPr>
              <a:t>Introduction</a:t>
            </a:r>
          </a:p>
          <a:p>
            <a:endParaRPr lang="en-GB" sz="1600" dirty="0">
              <a:latin typeface="Cymraeg" pitchFamily="2" charset="77"/>
            </a:endParaRPr>
          </a:p>
          <a:p>
            <a:r>
              <a:rPr lang="en-GB" sz="1600" dirty="0">
                <a:latin typeface="Cymraeg"/>
              </a:rPr>
              <a:t>Once you’ve signed up, you’ll see and hear an introduction to the learning method. Your name will appear at the top of your screen. If you’d like to change your dialect, name or other settings, just click on the settings symbol on the bottom navigation bar.</a:t>
            </a:r>
          </a:p>
        </p:txBody>
      </p:sp>
      <p:sp>
        <p:nvSpPr>
          <p:cNvPr id="2" name="Rectangle 1">
            <a:extLst>
              <a:ext uri="{FF2B5EF4-FFF2-40B4-BE49-F238E27FC236}">
                <a16:creationId xmlns:a16="http://schemas.microsoft.com/office/drawing/2014/main" id="{F8F592E7-12C3-9E6E-60A0-1F45AA53D7F8}"/>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arning.png">
            <a:extLst>
              <a:ext uri="{FF2B5EF4-FFF2-40B4-BE49-F238E27FC236}">
                <a16:creationId xmlns:a16="http://schemas.microsoft.com/office/drawing/2014/main" id="{40261123-9517-61A0-2928-BE95D6A40663}"/>
              </a:ext>
            </a:extLst>
          </p:cNvPr>
          <p:cNvPicPr>
            <a:picLocks noChangeAspect="1"/>
          </p:cNvPicPr>
          <p:nvPr/>
        </p:nvPicPr>
        <p:blipFill>
          <a:blip r:embed="rId4"/>
          <a:stretch>
            <a:fillRect/>
          </a:stretch>
        </p:blipFill>
        <p:spPr>
          <a:xfrm>
            <a:off x="5708863" y="235007"/>
            <a:ext cx="4624733" cy="5389970"/>
          </a:xfrm>
          <a:prstGeom prst="rect">
            <a:avLst/>
          </a:prstGeom>
        </p:spPr>
      </p:pic>
      <p:sp>
        <p:nvSpPr>
          <p:cNvPr id="5" name="Arrow: Right 4">
            <a:extLst>
              <a:ext uri="{FF2B5EF4-FFF2-40B4-BE49-F238E27FC236}">
                <a16:creationId xmlns:a16="http://schemas.microsoft.com/office/drawing/2014/main" id="{C4F85648-3FF9-1F42-6DA5-EBDDD4F46A32}"/>
              </a:ext>
            </a:extLst>
          </p:cNvPr>
          <p:cNvSpPr/>
          <p:nvPr/>
        </p:nvSpPr>
        <p:spPr>
          <a:xfrm rot="1380000">
            <a:off x="6425935" y="4725474"/>
            <a:ext cx="1114697" cy="269965"/>
          </a:xfrm>
          <a:prstGeom prst="rightArrow">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6" name="Rectangle: Rounded Corners 5">
            <a:extLst>
              <a:ext uri="{FF2B5EF4-FFF2-40B4-BE49-F238E27FC236}">
                <a16:creationId xmlns:a16="http://schemas.microsoft.com/office/drawing/2014/main" id="{EE312FC9-3717-DE65-CD83-DA7A17F9BE8C}"/>
              </a:ext>
            </a:extLst>
          </p:cNvPr>
          <p:cNvSpPr/>
          <p:nvPr/>
        </p:nvSpPr>
        <p:spPr>
          <a:xfrm>
            <a:off x="5376982" y="4231346"/>
            <a:ext cx="1439112" cy="494195"/>
          </a:xfrm>
          <a:prstGeom prst="round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latin typeface="Cymraeg" pitchFamily="2" charset="77"/>
              </a:rPr>
              <a:t>Settings icon</a:t>
            </a:r>
          </a:p>
        </p:txBody>
      </p:sp>
      <p:sp>
        <p:nvSpPr>
          <p:cNvPr id="8" name="TextBox 2">
            <a:extLst>
              <a:ext uri="{FF2B5EF4-FFF2-40B4-BE49-F238E27FC236}">
                <a16:creationId xmlns:a16="http://schemas.microsoft.com/office/drawing/2014/main" id="{E884A6D7-029F-E627-FAB0-611E4F94AAAE}"/>
              </a:ext>
            </a:extLst>
          </p:cNvPr>
          <p:cNvSpPr txBox="1"/>
          <p:nvPr/>
        </p:nvSpPr>
        <p:spPr>
          <a:xfrm>
            <a:off x="598454" y="3291439"/>
            <a:ext cx="4379534" cy="2092881"/>
          </a:xfrm>
          <a:prstGeom prst="rect">
            <a:avLst/>
          </a:prstGeom>
          <a:noFill/>
        </p:spPr>
        <p:txBody>
          <a:bodyPr wrap="square" lIns="91440" tIns="45720" rIns="91440" bIns="45720" rtlCol="0" anchor="t">
            <a:spAutoFit/>
          </a:bodyPr>
          <a:lstStyle/>
          <a:p>
            <a:r>
              <a:rPr lang="cy-GB" b="1" dirty="0">
                <a:latin typeface="Cymraeg"/>
              </a:rPr>
              <a:t>Cyflwyniad</a:t>
            </a:r>
          </a:p>
          <a:p>
            <a:endParaRPr lang="cy-GB" sz="1600" b="1" dirty="0">
              <a:latin typeface="Cymraeg"/>
            </a:endParaRPr>
          </a:p>
          <a:p>
            <a:r>
              <a:rPr lang="cy-GB" sz="1600" dirty="0">
                <a:latin typeface="Cymraeg"/>
              </a:rPr>
              <a:t>Ar ôl cofrestru, byddwch chi’n gweld ac yn clywed cyflwyniad i'r dull dysgu. Bydd eich enw yn ymddangos ar frig eich sgrîn. Os dych chi eisiau newid eich tafodiaith, eich enw neu osodiadau eraill, cliciwch ar y symbol gosodiadau ar y bar ar y gwaelod.</a:t>
            </a:r>
          </a:p>
        </p:txBody>
      </p:sp>
    </p:spTree>
    <p:extLst>
      <p:ext uri="{BB962C8B-B14F-4D97-AF65-F5344CB8AC3E}">
        <p14:creationId xmlns:p14="http://schemas.microsoft.com/office/powerpoint/2010/main" val="352980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54186" y="68167"/>
            <a:ext cx="12193472" cy="6858000"/>
          </a:xfrm>
          <a:prstGeom prst="rect">
            <a:avLst/>
          </a:prstGeom>
        </p:spPr>
      </p:pic>
      <p:sp>
        <p:nvSpPr>
          <p:cNvPr id="3" name="TextBox 2">
            <a:extLst>
              <a:ext uri="{FF2B5EF4-FFF2-40B4-BE49-F238E27FC236}">
                <a16:creationId xmlns:a16="http://schemas.microsoft.com/office/drawing/2014/main" id="{E601E6C2-99CF-1848-98D9-093CF5F0AB1A}"/>
              </a:ext>
            </a:extLst>
          </p:cNvPr>
          <p:cNvSpPr txBox="1"/>
          <p:nvPr/>
        </p:nvSpPr>
        <p:spPr>
          <a:xfrm>
            <a:off x="454099" y="157326"/>
            <a:ext cx="1851815" cy="707886"/>
          </a:xfrm>
          <a:prstGeom prst="rect">
            <a:avLst/>
          </a:prstGeom>
          <a:noFill/>
        </p:spPr>
        <p:txBody>
          <a:bodyPr wrap="square" lIns="91440" tIns="45720" rIns="91440" bIns="45720" rtlCol="0" anchor="t">
            <a:spAutoFit/>
          </a:bodyPr>
          <a:lstStyle/>
          <a:p>
            <a:r>
              <a:rPr lang="en-GB" sz="2000" b="1" dirty="0">
                <a:latin typeface="Cymraeg"/>
              </a:rPr>
              <a:t>Settings</a:t>
            </a:r>
            <a:endParaRPr lang="en-GB" sz="2000" dirty="0">
              <a:latin typeface="Cymraeg" pitchFamily="2" charset="77"/>
            </a:endParaRPr>
          </a:p>
          <a:p>
            <a:r>
              <a:rPr lang="en-GB" sz="2000" dirty="0">
                <a:latin typeface="Cymraeg"/>
              </a:rPr>
              <a:t>You can… </a:t>
            </a:r>
            <a:endParaRPr lang="en-GB" sz="2000" dirty="0">
              <a:latin typeface="Cymraeg" pitchFamily="2" charset="77"/>
            </a:endParaRPr>
          </a:p>
        </p:txBody>
      </p:sp>
      <p:sp>
        <p:nvSpPr>
          <p:cNvPr id="2" name="Rectangle 1">
            <a:extLst>
              <a:ext uri="{FF2B5EF4-FFF2-40B4-BE49-F238E27FC236}">
                <a16:creationId xmlns:a16="http://schemas.microsoft.com/office/drawing/2014/main" id="{F8F592E7-12C3-9E6E-60A0-1F45AA53D7F8}"/>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D653DD9-36EC-D69F-5974-402E6639EE3B}"/>
              </a:ext>
            </a:extLst>
          </p:cNvPr>
          <p:cNvGrpSpPr/>
          <p:nvPr/>
        </p:nvGrpSpPr>
        <p:grpSpPr>
          <a:xfrm>
            <a:off x="6888479" y="1419497"/>
            <a:ext cx="2177143" cy="1132114"/>
            <a:chOff x="6888479" y="1419497"/>
            <a:chExt cx="2177143" cy="1132114"/>
          </a:xfrm>
        </p:grpSpPr>
        <p:sp>
          <p:nvSpPr>
            <p:cNvPr id="7" name="Rectangle 6">
              <a:extLst>
                <a:ext uri="{FF2B5EF4-FFF2-40B4-BE49-F238E27FC236}">
                  <a16:creationId xmlns:a16="http://schemas.microsoft.com/office/drawing/2014/main" id="{98971D33-5EB4-DCFE-3191-5AAD63566E98}"/>
                </a:ext>
              </a:extLst>
            </p:cNvPr>
            <p:cNvSpPr/>
            <p:nvPr/>
          </p:nvSpPr>
          <p:spPr>
            <a:xfrm>
              <a:off x="6888479" y="1419497"/>
              <a:ext cx="1584960" cy="139337"/>
            </a:xfrm>
            <a:prstGeom prst="rect">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p>
          </p:txBody>
        </p:sp>
        <p:sp>
          <p:nvSpPr>
            <p:cNvPr id="8" name="Rectangle 7">
              <a:extLst>
                <a:ext uri="{FF2B5EF4-FFF2-40B4-BE49-F238E27FC236}">
                  <a16:creationId xmlns:a16="http://schemas.microsoft.com/office/drawing/2014/main" id="{336410A0-B0AB-4436-E691-800CD5030E63}"/>
                </a:ext>
              </a:extLst>
            </p:cNvPr>
            <p:cNvSpPr/>
            <p:nvPr/>
          </p:nvSpPr>
          <p:spPr>
            <a:xfrm>
              <a:off x="6888479" y="1894114"/>
              <a:ext cx="2177143" cy="204652"/>
            </a:xfrm>
            <a:prstGeom prst="rect">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p>
          </p:txBody>
        </p:sp>
        <p:sp>
          <p:nvSpPr>
            <p:cNvPr id="10" name="Rectangle 9">
              <a:extLst>
                <a:ext uri="{FF2B5EF4-FFF2-40B4-BE49-F238E27FC236}">
                  <a16:creationId xmlns:a16="http://schemas.microsoft.com/office/drawing/2014/main" id="{156A752E-1CD5-B2D8-EB76-10E8733DFC60}"/>
                </a:ext>
              </a:extLst>
            </p:cNvPr>
            <p:cNvSpPr/>
            <p:nvPr/>
          </p:nvSpPr>
          <p:spPr>
            <a:xfrm>
              <a:off x="6888480" y="2429691"/>
              <a:ext cx="470263" cy="121920"/>
            </a:xfrm>
            <a:prstGeom prst="rect">
              <a:avLst/>
            </a:prstGeom>
            <a:solidFill>
              <a:srgbClr val="E2ECFC"/>
            </a:solidFill>
            <a:ln>
              <a:solidFill>
                <a:srgbClr val="E2ECF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p>
          </p:txBody>
        </p:sp>
      </p:grpSp>
      <p:pic>
        <p:nvPicPr>
          <p:cNvPr id="4" name="Picture 3" descr="Settings_learning.png">
            <a:extLst>
              <a:ext uri="{FF2B5EF4-FFF2-40B4-BE49-F238E27FC236}">
                <a16:creationId xmlns:a16="http://schemas.microsoft.com/office/drawing/2014/main" id="{87386B6D-0007-425B-DDAB-7DC97D2BB46A}"/>
              </a:ext>
            </a:extLst>
          </p:cNvPr>
          <p:cNvPicPr>
            <a:picLocks noChangeAspect="1"/>
          </p:cNvPicPr>
          <p:nvPr/>
        </p:nvPicPr>
        <p:blipFill rotWithShape="1">
          <a:blip r:embed="rId4"/>
          <a:srcRect r="179" b="22984"/>
          <a:stretch/>
        </p:blipFill>
        <p:spPr>
          <a:xfrm>
            <a:off x="4214136" y="415522"/>
            <a:ext cx="3751978" cy="4312121"/>
          </a:xfrm>
          <a:prstGeom prst="rect">
            <a:avLst/>
          </a:prstGeom>
        </p:spPr>
      </p:pic>
      <p:sp>
        <p:nvSpPr>
          <p:cNvPr id="13" name="Arrow: Right 12">
            <a:extLst>
              <a:ext uri="{FF2B5EF4-FFF2-40B4-BE49-F238E27FC236}">
                <a16:creationId xmlns:a16="http://schemas.microsoft.com/office/drawing/2014/main" id="{79F4B7FB-24B3-F017-CBAA-DB961A308DEC}"/>
              </a:ext>
            </a:extLst>
          </p:cNvPr>
          <p:cNvSpPr/>
          <p:nvPr/>
        </p:nvSpPr>
        <p:spPr>
          <a:xfrm rot="19800000">
            <a:off x="3266524" y="1920999"/>
            <a:ext cx="1187384" cy="249736"/>
          </a:xfrm>
          <a:prstGeom prst="rightArrow">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4" name="Arrow: Right 13">
            <a:extLst>
              <a:ext uri="{FF2B5EF4-FFF2-40B4-BE49-F238E27FC236}">
                <a16:creationId xmlns:a16="http://schemas.microsoft.com/office/drawing/2014/main" id="{C865547B-BFCB-1808-611B-7275FB9EF609}"/>
              </a:ext>
            </a:extLst>
          </p:cNvPr>
          <p:cNvSpPr/>
          <p:nvPr/>
        </p:nvSpPr>
        <p:spPr>
          <a:xfrm rot="18720000">
            <a:off x="4485683" y="4373269"/>
            <a:ext cx="1199102" cy="249735"/>
          </a:xfrm>
          <a:prstGeom prst="rightArrow">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5" name="Arrow: Right 14">
            <a:extLst>
              <a:ext uri="{FF2B5EF4-FFF2-40B4-BE49-F238E27FC236}">
                <a16:creationId xmlns:a16="http://schemas.microsoft.com/office/drawing/2014/main" id="{5D2CE6F4-52ED-88E2-8159-30D20B2CBC9D}"/>
              </a:ext>
            </a:extLst>
          </p:cNvPr>
          <p:cNvSpPr/>
          <p:nvPr/>
        </p:nvSpPr>
        <p:spPr>
          <a:xfrm rot="9540000">
            <a:off x="7264224" y="1906394"/>
            <a:ext cx="1302542" cy="214631"/>
          </a:xfrm>
          <a:prstGeom prst="rightArrow">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8" name="Rectangle: Rounded Corners 17">
            <a:extLst>
              <a:ext uri="{FF2B5EF4-FFF2-40B4-BE49-F238E27FC236}">
                <a16:creationId xmlns:a16="http://schemas.microsoft.com/office/drawing/2014/main" id="{023E135C-D660-057B-6E65-A647467A6527}"/>
              </a:ext>
            </a:extLst>
          </p:cNvPr>
          <p:cNvSpPr/>
          <p:nvPr/>
        </p:nvSpPr>
        <p:spPr>
          <a:xfrm>
            <a:off x="1827804" y="1996440"/>
            <a:ext cx="2070188" cy="897564"/>
          </a:xfrm>
          <a:prstGeom prst="round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600" dirty="0">
                <a:latin typeface="Cymraeg"/>
              </a:rPr>
              <a:t>Newid </a:t>
            </a:r>
            <a:r>
              <a:rPr lang="en-GB" sz="1600" dirty="0" err="1">
                <a:latin typeface="Cymraeg"/>
              </a:rPr>
              <a:t>tafodiaith</a:t>
            </a:r>
            <a:endParaRPr lang="en-GB" sz="1600" dirty="0">
              <a:latin typeface="Cymraeg"/>
            </a:endParaRPr>
          </a:p>
          <a:p>
            <a:r>
              <a:rPr lang="en-GB" sz="1600" dirty="0">
                <a:latin typeface="Cymraeg"/>
              </a:rPr>
              <a:t>Switch dialect </a:t>
            </a:r>
          </a:p>
        </p:txBody>
      </p:sp>
      <p:sp>
        <p:nvSpPr>
          <p:cNvPr id="19" name="Rectangle: Rounded Corners 18">
            <a:extLst>
              <a:ext uri="{FF2B5EF4-FFF2-40B4-BE49-F238E27FC236}">
                <a16:creationId xmlns:a16="http://schemas.microsoft.com/office/drawing/2014/main" id="{BE9FE2F2-6C2C-9324-24E6-6BF9C13D0C5D}"/>
              </a:ext>
            </a:extLst>
          </p:cNvPr>
          <p:cNvSpPr/>
          <p:nvPr/>
        </p:nvSpPr>
        <p:spPr>
          <a:xfrm>
            <a:off x="7979035" y="1450409"/>
            <a:ext cx="2405648" cy="472541"/>
          </a:xfrm>
          <a:prstGeom prst="round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cy-GB" sz="1400" dirty="0">
                <a:latin typeface="Cymraeg"/>
              </a:rPr>
              <a:t>Toglo fideo a thestun </a:t>
            </a:r>
            <a:r>
              <a:rPr lang="en-GB" sz="1400" dirty="0">
                <a:latin typeface="Cymraeg"/>
              </a:rPr>
              <a:t>/ Toggle video and text</a:t>
            </a:r>
            <a:endParaRPr lang="en-GB" sz="1400" dirty="0">
              <a:latin typeface="Cymraeg" pitchFamily="2" charset="77"/>
            </a:endParaRPr>
          </a:p>
        </p:txBody>
      </p:sp>
      <p:sp>
        <p:nvSpPr>
          <p:cNvPr id="20" name="Rectangle: Rounded Corners 19">
            <a:extLst>
              <a:ext uri="{FF2B5EF4-FFF2-40B4-BE49-F238E27FC236}">
                <a16:creationId xmlns:a16="http://schemas.microsoft.com/office/drawing/2014/main" id="{A8269330-087A-AC7B-907C-EF6D76F76D5E}"/>
              </a:ext>
            </a:extLst>
          </p:cNvPr>
          <p:cNvSpPr/>
          <p:nvPr/>
        </p:nvSpPr>
        <p:spPr>
          <a:xfrm>
            <a:off x="2642077" y="4500688"/>
            <a:ext cx="2443800" cy="618398"/>
          </a:xfrm>
          <a:prstGeom prst="roundRect">
            <a:avLst>
              <a:gd name="adj" fmla="val 50000"/>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cy-GB" sz="1200" dirty="0">
                <a:latin typeface="Cymraeg"/>
              </a:rPr>
              <a:t>Newid cyflymder </a:t>
            </a:r>
            <a:r>
              <a:rPr lang="en-GB" sz="1200" dirty="0">
                <a:latin typeface="Cymraeg"/>
              </a:rPr>
              <a:t>y cwrs / </a:t>
            </a:r>
            <a:br>
              <a:rPr lang="en-GB" sz="1200" dirty="0">
                <a:latin typeface="Cymraeg"/>
              </a:rPr>
            </a:br>
            <a:r>
              <a:rPr lang="en-GB" sz="1200" dirty="0">
                <a:latin typeface="Cymraeg"/>
              </a:rPr>
              <a:t>Change the pace of the course</a:t>
            </a:r>
            <a:endParaRPr lang="en-GB" sz="1200" dirty="0">
              <a:latin typeface="Cymraeg" pitchFamily="2" charset="77"/>
            </a:endParaRPr>
          </a:p>
        </p:txBody>
      </p:sp>
      <p:sp>
        <p:nvSpPr>
          <p:cNvPr id="23" name="Arrow: Right 22">
            <a:extLst>
              <a:ext uri="{FF2B5EF4-FFF2-40B4-BE49-F238E27FC236}">
                <a16:creationId xmlns:a16="http://schemas.microsoft.com/office/drawing/2014/main" id="{B2DD4CC6-0BF1-DB08-3B6F-BAC2A93877FB}"/>
              </a:ext>
            </a:extLst>
          </p:cNvPr>
          <p:cNvSpPr/>
          <p:nvPr/>
        </p:nvSpPr>
        <p:spPr>
          <a:xfrm rot="10320000">
            <a:off x="7816871" y="540464"/>
            <a:ext cx="914179" cy="216019"/>
          </a:xfrm>
          <a:prstGeom prst="rightArrow">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7" name="Rectangle: Rounded Corners 16">
            <a:extLst>
              <a:ext uri="{FF2B5EF4-FFF2-40B4-BE49-F238E27FC236}">
                <a16:creationId xmlns:a16="http://schemas.microsoft.com/office/drawing/2014/main" id="{6B1772AE-6136-6B1E-9621-08A0A5C78B16}"/>
              </a:ext>
            </a:extLst>
          </p:cNvPr>
          <p:cNvSpPr/>
          <p:nvPr/>
        </p:nvSpPr>
        <p:spPr>
          <a:xfrm>
            <a:off x="8436341" y="414665"/>
            <a:ext cx="2109076" cy="368191"/>
          </a:xfrm>
          <a:prstGeom prst="round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t>Allgofnodi</a:t>
            </a:r>
            <a:r>
              <a:rPr lang="en-GB" dirty="0"/>
              <a:t> / Logout</a:t>
            </a:r>
            <a:endParaRPr lang="cy-GB" dirty="0"/>
          </a:p>
        </p:txBody>
      </p:sp>
      <p:pic>
        <p:nvPicPr>
          <p:cNvPr id="5" name="Picture 4" descr="Drop down menu.png">
            <a:extLst>
              <a:ext uri="{FF2B5EF4-FFF2-40B4-BE49-F238E27FC236}">
                <a16:creationId xmlns:a16="http://schemas.microsoft.com/office/drawing/2014/main" id="{3EDB728A-1F51-9982-CE7F-6578F4FA3EE9}"/>
              </a:ext>
            </a:extLst>
          </p:cNvPr>
          <p:cNvPicPr>
            <a:picLocks noChangeAspect="1"/>
          </p:cNvPicPr>
          <p:nvPr/>
        </p:nvPicPr>
        <p:blipFill>
          <a:blip r:embed="rId5"/>
          <a:stretch>
            <a:fillRect/>
          </a:stretch>
        </p:blipFill>
        <p:spPr>
          <a:xfrm>
            <a:off x="1065383" y="3014188"/>
            <a:ext cx="2993787" cy="745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Settings-general.png">
            <a:extLst>
              <a:ext uri="{FF2B5EF4-FFF2-40B4-BE49-F238E27FC236}">
                <a16:creationId xmlns:a16="http://schemas.microsoft.com/office/drawing/2014/main" id="{A808249E-C1CF-47F0-8661-698FEECF9C6C}"/>
              </a:ext>
            </a:extLst>
          </p:cNvPr>
          <p:cNvPicPr>
            <a:picLocks noChangeAspect="1"/>
          </p:cNvPicPr>
          <p:nvPr/>
        </p:nvPicPr>
        <p:blipFill rotWithShape="1">
          <a:blip r:embed="rId6"/>
          <a:srcRect t="8235" r="-155" b="58188"/>
          <a:stretch/>
        </p:blipFill>
        <p:spPr>
          <a:xfrm>
            <a:off x="8363282" y="2463085"/>
            <a:ext cx="3162155" cy="1512333"/>
          </a:xfrm>
          <a:prstGeom prst="rect">
            <a:avLst/>
          </a:prstGeom>
        </p:spPr>
      </p:pic>
      <p:pic>
        <p:nvPicPr>
          <p:cNvPr id="21" name="Picture 20" descr="Settings-password.png">
            <a:extLst>
              <a:ext uri="{FF2B5EF4-FFF2-40B4-BE49-F238E27FC236}">
                <a16:creationId xmlns:a16="http://schemas.microsoft.com/office/drawing/2014/main" id="{5332DA95-6FFB-711D-8F40-1C0A77A71B1C}"/>
              </a:ext>
            </a:extLst>
          </p:cNvPr>
          <p:cNvPicPr>
            <a:picLocks noChangeAspect="1"/>
          </p:cNvPicPr>
          <p:nvPr/>
        </p:nvPicPr>
        <p:blipFill rotWithShape="1">
          <a:blip r:embed="rId7"/>
          <a:srcRect t="8764" r="-157" b="59201"/>
          <a:stretch/>
        </p:blipFill>
        <p:spPr>
          <a:xfrm>
            <a:off x="8476153" y="4481426"/>
            <a:ext cx="3146664" cy="1430220"/>
          </a:xfrm>
          <a:prstGeom prst="rect">
            <a:avLst/>
          </a:prstGeom>
        </p:spPr>
      </p:pic>
      <p:sp>
        <p:nvSpPr>
          <p:cNvPr id="24" name="Arrow: Right 23">
            <a:extLst>
              <a:ext uri="{FF2B5EF4-FFF2-40B4-BE49-F238E27FC236}">
                <a16:creationId xmlns:a16="http://schemas.microsoft.com/office/drawing/2014/main" id="{8FCA6315-7840-91A9-BE86-0DAE0C726AF2}"/>
              </a:ext>
            </a:extLst>
          </p:cNvPr>
          <p:cNvSpPr/>
          <p:nvPr/>
        </p:nvSpPr>
        <p:spPr>
          <a:xfrm rot="18720000">
            <a:off x="7582384" y="4247450"/>
            <a:ext cx="1199102" cy="249735"/>
          </a:xfrm>
          <a:prstGeom prst="rightArrow">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25" name="Arrow: Right 24">
            <a:extLst>
              <a:ext uri="{FF2B5EF4-FFF2-40B4-BE49-F238E27FC236}">
                <a16:creationId xmlns:a16="http://schemas.microsoft.com/office/drawing/2014/main" id="{38D3D8A4-5986-7F05-B862-79A304942E3B}"/>
              </a:ext>
            </a:extLst>
          </p:cNvPr>
          <p:cNvSpPr/>
          <p:nvPr/>
        </p:nvSpPr>
        <p:spPr>
          <a:xfrm rot="1020000">
            <a:off x="7398931" y="5384427"/>
            <a:ext cx="1199102" cy="249735"/>
          </a:xfrm>
          <a:prstGeom prst="rightArrow">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22" name="Rectangle: Rounded Corners 21">
            <a:extLst>
              <a:ext uri="{FF2B5EF4-FFF2-40B4-BE49-F238E27FC236}">
                <a16:creationId xmlns:a16="http://schemas.microsoft.com/office/drawing/2014/main" id="{2DDC7B4D-F7C3-2496-9757-97DDE1046169}"/>
              </a:ext>
            </a:extLst>
          </p:cNvPr>
          <p:cNvSpPr/>
          <p:nvPr/>
        </p:nvSpPr>
        <p:spPr>
          <a:xfrm>
            <a:off x="5771253" y="4704264"/>
            <a:ext cx="2370543" cy="998714"/>
          </a:xfrm>
          <a:prstGeom prst="round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y-GB" sz="1200" dirty="0">
                <a:latin typeface="Cymraeg" pitchFamily="2" charset="77"/>
              </a:rPr>
              <a:t>Diweddaru eich </a:t>
            </a:r>
            <a:r>
              <a:rPr lang="en-GB" sz="1200" dirty="0" err="1">
                <a:latin typeface="Cymraeg" pitchFamily="2" charset="77"/>
              </a:rPr>
              <a:t>manylion</a:t>
            </a:r>
            <a:r>
              <a:rPr lang="en-GB" sz="1200" dirty="0">
                <a:latin typeface="Cymraeg" pitchFamily="2" charset="77"/>
              </a:rPr>
              <a:t>.</a:t>
            </a:r>
          </a:p>
          <a:p>
            <a:r>
              <a:rPr lang="en-GB" sz="1200" dirty="0">
                <a:latin typeface="Cymraeg" pitchFamily="2" charset="77"/>
              </a:rPr>
              <a:t>Update your details.</a:t>
            </a:r>
          </a:p>
        </p:txBody>
      </p:sp>
      <p:sp>
        <p:nvSpPr>
          <p:cNvPr id="12" name="Arrow: Right 11">
            <a:extLst>
              <a:ext uri="{FF2B5EF4-FFF2-40B4-BE49-F238E27FC236}">
                <a16:creationId xmlns:a16="http://schemas.microsoft.com/office/drawing/2014/main" id="{B7E922F4-7408-F994-2203-EFED1B18C922}"/>
              </a:ext>
            </a:extLst>
          </p:cNvPr>
          <p:cNvSpPr/>
          <p:nvPr/>
        </p:nvSpPr>
        <p:spPr>
          <a:xfrm rot="900000">
            <a:off x="3835281" y="685285"/>
            <a:ext cx="1078183" cy="283452"/>
          </a:xfrm>
          <a:prstGeom prst="rightArrow">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Rectangle: Rounded Corners 8">
            <a:extLst>
              <a:ext uri="{FF2B5EF4-FFF2-40B4-BE49-F238E27FC236}">
                <a16:creationId xmlns:a16="http://schemas.microsoft.com/office/drawing/2014/main" id="{C66DCB13-580A-80A7-5D25-ED39F86114BC}"/>
              </a:ext>
            </a:extLst>
          </p:cNvPr>
          <p:cNvSpPr/>
          <p:nvPr/>
        </p:nvSpPr>
        <p:spPr>
          <a:xfrm>
            <a:off x="2399779" y="257759"/>
            <a:ext cx="2016152" cy="864541"/>
          </a:xfrm>
          <a:prstGeom prst="round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200" dirty="0" err="1">
                <a:latin typeface="Cymraeg"/>
              </a:rPr>
              <a:t>Newid</a:t>
            </a:r>
            <a:r>
              <a:rPr lang="en-GB" sz="1200" dirty="0">
                <a:latin typeface="Cymraeg"/>
              </a:rPr>
              <a:t> </a:t>
            </a:r>
            <a:r>
              <a:rPr lang="cy-GB" sz="1200" dirty="0">
                <a:latin typeface="Cymraeg"/>
              </a:rPr>
              <a:t>gosodiadau</a:t>
            </a:r>
            <a:r>
              <a:rPr lang="en-GB" sz="1200" dirty="0">
                <a:latin typeface="Cymraeg"/>
              </a:rPr>
              <a:t> /</a:t>
            </a:r>
          </a:p>
          <a:p>
            <a:r>
              <a:rPr lang="en-GB" sz="1200" dirty="0">
                <a:latin typeface="Cymraeg"/>
              </a:rPr>
              <a:t>Switch between setting tabs</a:t>
            </a:r>
            <a:endParaRPr lang="en-GB" sz="1200" dirty="0">
              <a:latin typeface="Cymraeg" pitchFamily="2" charset="77"/>
            </a:endParaRPr>
          </a:p>
        </p:txBody>
      </p:sp>
      <p:sp>
        <p:nvSpPr>
          <p:cNvPr id="6" name="TextBox 5">
            <a:extLst>
              <a:ext uri="{FF2B5EF4-FFF2-40B4-BE49-F238E27FC236}">
                <a16:creationId xmlns:a16="http://schemas.microsoft.com/office/drawing/2014/main" id="{B73482BA-FC8D-F6DC-45B1-991E31B4B62C}"/>
              </a:ext>
            </a:extLst>
          </p:cNvPr>
          <p:cNvSpPr txBox="1"/>
          <p:nvPr/>
        </p:nvSpPr>
        <p:spPr>
          <a:xfrm>
            <a:off x="432349" y="885339"/>
            <a:ext cx="1406565" cy="923330"/>
          </a:xfrm>
          <a:prstGeom prst="rect">
            <a:avLst/>
          </a:prstGeom>
          <a:noFill/>
        </p:spPr>
        <p:txBody>
          <a:bodyPr wrap="square" rtlCol="0">
            <a:spAutoFit/>
          </a:bodyPr>
          <a:lstStyle/>
          <a:p>
            <a:r>
              <a:rPr lang="cy-GB" b="1" dirty="0"/>
              <a:t>Gosodiadau</a:t>
            </a:r>
          </a:p>
          <a:p>
            <a:r>
              <a:rPr lang="cy-GB" dirty="0"/>
              <a:t>Dych chi’n gallu...</a:t>
            </a:r>
          </a:p>
        </p:txBody>
      </p:sp>
    </p:spTree>
    <p:extLst>
      <p:ext uri="{BB962C8B-B14F-4D97-AF65-F5344CB8AC3E}">
        <p14:creationId xmlns:p14="http://schemas.microsoft.com/office/powerpoint/2010/main" val="251187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0" y="10510"/>
            <a:ext cx="12193472" cy="6858000"/>
          </a:xfrm>
          <a:prstGeom prst="rect">
            <a:avLst/>
          </a:prstGeom>
        </p:spPr>
      </p:pic>
      <p:sp>
        <p:nvSpPr>
          <p:cNvPr id="3" name="TextBox 2">
            <a:extLst>
              <a:ext uri="{FF2B5EF4-FFF2-40B4-BE49-F238E27FC236}">
                <a16:creationId xmlns:a16="http://schemas.microsoft.com/office/drawing/2014/main" id="{E601E6C2-99CF-1848-98D9-093CF5F0AB1A}"/>
              </a:ext>
            </a:extLst>
          </p:cNvPr>
          <p:cNvSpPr txBox="1"/>
          <p:nvPr/>
        </p:nvSpPr>
        <p:spPr>
          <a:xfrm>
            <a:off x="383275" y="218661"/>
            <a:ext cx="6892167" cy="4801314"/>
          </a:xfrm>
          <a:prstGeom prst="rect">
            <a:avLst/>
          </a:prstGeom>
          <a:noFill/>
        </p:spPr>
        <p:txBody>
          <a:bodyPr wrap="square" lIns="91440" tIns="45720" rIns="91440" bIns="45720" rtlCol="0" anchor="t">
            <a:spAutoFit/>
          </a:bodyPr>
          <a:lstStyle/>
          <a:p>
            <a:r>
              <a:rPr lang="en-GB" b="1" dirty="0">
                <a:latin typeface="Cymraeg"/>
              </a:rPr>
              <a:t>Getting started</a:t>
            </a:r>
          </a:p>
          <a:p>
            <a:endParaRPr lang="en-GB" sz="1600" dirty="0">
              <a:latin typeface="Cymraeg" pitchFamily="2" charset="77"/>
            </a:endParaRPr>
          </a:p>
          <a:p>
            <a:r>
              <a:rPr lang="en-GB" sz="1600" dirty="0">
                <a:latin typeface="Cymraeg"/>
              </a:rPr>
              <a:t>You're ready to start learning with </a:t>
            </a:r>
            <a:r>
              <a:rPr lang="en-GB" sz="1600" dirty="0" err="1">
                <a:latin typeface="Cymraeg"/>
              </a:rPr>
              <a:t>SaySomethinginWelsh</a:t>
            </a:r>
            <a:r>
              <a:rPr lang="en-GB" sz="1600" dirty="0">
                <a:latin typeface="Cymraeg"/>
              </a:rPr>
              <a:t>. Press play to hear an introduction to the methodology.</a:t>
            </a:r>
          </a:p>
          <a:p>
            <a:endParaRPr lang="en-GB" sz="1600" dirty="0">
              <a:latin typeface="Cymraeg"/>
            </a:endParaRPr>
          </a:p>
          <a:p>
            <a:r>
              <a:rPr lang="en-GB" sz="1600" dirty="0">
                <a:latin typeface="Cymraeg"/>
              </a:rPr>
              <a:t>If you're an advanced learner, you can find your optimal place in the course by pressing 'skip', listening to the sentence and repeating until you hear something that you cannot say in Welsh.</a:t>
            </a:r>
            <a:endParaRPr lang="en-GB" sz="1400" dirty="0"/>
          </a:p>
          <a:p>
            <a:endParaRPr lang="en-GB" sz="1600" dirty="0">
              <a:latin typeface="Cymraeg" pitchFamily="2" charset="77"/>
            </a:endParaRPr>
          </a:p>
          <a:p>
            <a:r>
              <a:rPr lang="en-GB" b="1" dirty="0">
                <a:latin typeface="Cymraeg" pitchFamily="2" charset="77"/>
              </a:rPr>
              <a:t>Dechrau arni</a:t>
            </a:r>
          </a:p>
          <a:p>
            <a:endParaRPr lang="en-GB" sz="1600" dirty="0">
              <a:latin typeface="Cymraeg" pitchFamily="2" charset="77"/>
            </a:endParaRPr>
          </a:p>
          <a:p>
            <a:r>
              <a:rPr lang="cy-GB" sz="1600" dirty="0">
                <a:latin typeface="Cymraeg" pitchFamily="2" charset="77"/>
              </a:rPr>
              <a:t>Dych chi'n barod i ddechrau dysgu gyda </a:t>
            </a:r>
            <a:r>
              <a:rPr lang="cy-GB" sz="1600" dirty="0" err="1">
                <a:latin typeface="Cymraeg" pitchFamily="2" charset="77"/>
              </a:rPr>
              <a:t>SaySomethinginWelsh</a:t>
            </a:r>
            <a:r>
              <a:rPr lang="cy-GB" sz="1600" dirty="0">
                <a:latin typeface="Cymraeg" pitchFamily="2" charset="77"/>
              </a:rPr>
              <a:t>. </a:t>
            </a:r>
            <a:r>
              <a:rPr lang="cy-GB" sz="1600" dirty="0" err="1">
                <a:latin typeface="Cymraeg" pitchFamily="2" charset="77"/>
              </a:rPr>
              <a:t>Dewisiwch</a:t>
            </a:r>
            <a:r>
              <a:rPr lang="cy-GB" sz="1600" dirty="0">
                <a:latin typeface="Cymraeg" pitchFamily="2" charset="77"/>
              </a:rPr>
              <a:t> chwarae i glywed cyflwyniad i'r fethodoleg.</a:t>
            </a:r>
          </a:p>
          <a:p>
            <a:endParaRPr lang="cy-GB" sz="1600" dirty="0">
              <a:latin typeface="Cymraeg" pitchFamily="2" charset="77"/>
            </a:endParaRPr>
          </a:p>
          <a:p>
            <a:r>
              <a:rPr lang="cy-GB" sz="1600" dirty="0">
                <a:latin typeface="Cymraeg" pitchFamily="2" charset="77"/>
              </a:rPr>
              <a:t>Os dych chi'n ddysgwr uwch, dych chi’n gallu dod o hyd i'ch lle gorau posibl yn y cwrs trwy wasgu 'sgip', gwrando ar y frawddeg ac ailadrodd nes i chi glywed rhywbeth nad dych chi ddim gallu ei ddweud yn Gymraeg.</a:t>
            </a:r>
          </a:p>
          <a:p>
            <a:endParaRPr lang="en-GB" sz="1600" dirty="0">
              <a:latin typeface="Cymraeg" pitchFamily="2" charset="77"/>
            </a:endParaRPr>
          </a:p>
          <a:p>
            <a:endParaRPr lang="en-GB" sz="1600" dirty="0">
              <a:latin typeface="Cymraeg" pitchFamily="2" charset="77"/>
            </a:endParaRPr>
          </a:p>
        </p:txBody>
      </p:sp>
      <p:sp>
        <p:nvSpPr>
          <p:cNvPr id="2" name="Rectangle 1">
            <a:extLst>
              <a:ext uri="{FF2B5EF4-FFF2-40B4-BE49-F238E27FC236}">
                <a16:creationId xmlns:a16="http://schemas.microsoft.com/office/drawing/2014/main" id="{F8F592E7-12C3-9E6E-60A0-1F45AA53D7F8}"/>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earning.png">
            <a:extLst>
              <a:ext uri="{FF2B5EF4-FFF2-40B4-BE49-F238E27FC236}">
                <a16:creationId xmlns:a16="http://schemas.microsoft.com/office/drawing/2014/main" id="{45CDF696-C048-7269-F944-93B7D306F712}"/>
              </a:ext>
            </a:extLst>
          </p:cNvPr>
          <p:cNvPicPr>
            <a:picLocks noChangeAspect="1"/>
          </p:cNvPicPr>
          <p:nvPr/>
        </p:nvPicPr>
        <p:blipFill>
          <a:blip r:embed="rId4"/>
          <a:stretch>
            <a:fillRect/>
          </a:stretch>
        </p:blipFill>
        <p:spPr>
          <a:xfrm>
            <a:off x="7153661" y="255195"/>
            <a:ext cx="4172927" cy="4863988"/>
          </a:xfrm>
          <a:prstGeom prst="rect">
            <a:avLst/>
          </a:prstGeom>
        </p:spPr>
      </p:pic>
      <p:sp>
        <p:nvSpPr>
          <p:cNvPr id="7" name="Arrow: Right 6">
            <a:extLst>
              <a:ext uri="{FF2B5EF4-FFF2-40B4-BE49-F238E27FC236}">
                <a16:creationId xmlns:a16="http://schemas.microsoft.com/office/drawing/2014/main" id="{A14E23F6-3E28-0335-F699-3AED75A32391}"/>
              </a:ext>
            </a:extLst>
          </p:cNvPr>
          <p:cNvSpPr/>
          <p:nvPr/>
        </p:nvSpPr>
        <p:spPr>
          <a:xfrm rot="19904090">
            <a:off x="6484851" y="4448583"/>
            <a:ext cx="1792907" cy="382706"/>
          </a:xfrm>
          <a:prstGeom prst="rightArrow">
            <a:avLst/>
          </a:prstGeom>
          <a:solidFill>
            <a:srgbClr val="522E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9" name="Arrow: Right 8">
            <a:extLst>
              <a:ext uri="{FF2B5EF4-FFF2-40B4-BE49-F238E27FC236}">
                <a16:creationId xmlns:a16="http://schemas.microsoft.com/office/drawing/2014/main" id="{BCBF33AE-E0C0-B7DF-5A20-750F146BA5F8}"/>
              </a:ext>
            </a:extLst>
          </p:cNvPr>
          <p:cNvSpPr/>
          <p:nvPr/>
        </p:nvSpPr>
        <p:spPr>
          <a:xfrm rot="16200000">
            <a:off x="9403710" y="4904436"/>
            <a:ext cx="1102355" cy="303682"/>
          </a:xfrm>
          <a:prstGeom prst="rightArrow">
            <a:avLst/>
          </a:prstGeom>
          <a:solidFill>
            <a:srgbClr val="522E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8" name="Rectangle: Rounded Corners 7">
            <a:extLst>
              <a:ext uri="{FF2B5EF4-FFF2-40B4-BE49-F238E27FC236}">
                <a16:creationId xmlns:a16="http://schemas.microsoft.com/office/drawing/2014/main" id="{B7560006-FBC0-7A39-FB76-5D9348958B9F}"/>
              </a:ext>
            </a:extLst>
          </p:cNvPr>
          <p:cNvSpPr/>
          <p:nvPr/>
        </p:nvSpPr>
        <p:spPr>
          <a:xfrm>
            <a:off x="8080587" y="5119183"/>
            <a:ext cx="3898539" cy="772782"/>
          </a:xfrm>
          <a:prstGeom prst="round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cy-GB" sz="1200" dirty="0">
                <a:latin typeface="Cymraeg"/>
              </a:rPr>
              <a:t>Cliciwch yma i neidio os yw’r dysgu’n teimlo’n rhy hawdd.</a:t>
            </a:r>
          </a:p>
          <a:p>
            <a:r>
              <a:rPr lang="en-GB" sz="1200" dirty="0">
                <a:latin typeface="Cymraeg"/>
              </a:rPr>
              <a:t>Click here to skip whenever things feel too easy.</a:t>
            </a:r>
            <a:endParaRPr lang="en-GB" sz="1200" dirty="0">
              <a:latin typeface="Cymraeg" pitchFamily="2" charset="77"/>
            </a:endParaRPr>
          </a:p>
        </p:txBody>
      </p:sp>
      <p:sp>
        <p:nvSpPr>
          <p:cNvPr id="4" name="Rectangle: Rounded Corners 3">
            <a:extLst>
              <a:ext uri="{FF2B5EF4-FFF2-40B4-BE49-F238E27FC236}">
                <a16:creationId xmlns:a16="http://schemas.microsoft.com/office/drawing/2014/main" id="{713CE367-2629-96CE-3585-B1E52E2220EF}"/>
              </a:ext>
            </a:extLst>
          </p:cNvPr>
          <p:cNvSpPr/>
          <p:nvPr/>
        </p:nvSpPr>
        <p:spPr>
          <a:xfrm>
            <a:off x="3792533" y="4895917"/>
            <a:ext cx="3361128" cy="935902"/>
          </a:xfrm>
          <a:prstGeom prst="round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cy-GB" sz="1200" dirty="0">
                <a:latin typeface="Cymraeg" pitchFamily="2" charset="77"/>
              </a:rPr>
              <a:t>Cliciwch yma i  ailymweld â’r dysgu pan mae’n teimlo’n rhy anodd.</a:t>
            </a:r>
          </a:p>
          <a:p>
            <a:r>
              <a:rPr lang="en-GB" sz="1200" dirty="0">
                <a:latin typeface="Cymraeg" pitchFamily="2" charset="77"/>
              </a:rPr>
              <a:t>Click here to revisit whenever the learning gets too difficult.</a:t>
            </a:r>
          </a:p>
        </p:txBody>
      </p:sp>
    </p:spTree>
    <p:extLst>
      <p:ext uri="{BB962C8B-B14F-4D97-AF65-F5344CB8AC3E}">
        <p14:creationId xmlns:p14="http://schemas.microsoft.com/office/powerpoint/2010/main" val="141883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FB65DC5-6EA1-6745-BE08-8F367761398A}"/>
              </a:ext>
            </a:extLst>
          </p:cNvPr>
          <p:cNvPicPr>
            <a:picLocks noChangeAspect="1"/>
          </p:cNvPicPr>
          <p:nvPr/>
        </p:nvPicPr>
        <p:blipFill>
          <a:blip r:embed="rId3"/>
          <a:stretch>
            <a:fillRect/>
          </a:stretch>
        </p:blipFill>
        <p:spPr>
          <a:xfrm>
            <a:off x="0" y="10510"/>
            <a:ext cx="12193472" cy="6858000"/>
          </a:xfrm>
          <a:prstGeom prst="rect">
            <a:avLst/>
          </a:prstGeom>
        </p:spPr>
      </p:pic>
      <p:sp>
        <p:nvSpPr>
          <p:cNvPr id="3" name="TextBox 2">
            <a:extLst>
              <a:ext uri="{FF2B5EF4-FFF2-40B4-BE49-F238E27FC236}">
                <a16:creationId xmlns:a16="http://schemas.microsoft.com/office/drawing/2014/main" id="{E601E6C2-99CF-1848-98D9-093CF5F0AB1A}"/>
              </a:ext>
            </a:extLst>
          </p:cNvPr>
          <p:cNvSpPr txBox="1"/>
          <p:nvPr/>
        </p:nvSpPr>
        <p:spPr>
          <a:xfrm>
            <a:off x="142506" y="329946"/>
            <a:ext cx="5120865" cy="5802871"/>
          </a:xfrm>
          <a:prstGeom prst="rect">
            <a:avLst/>
          </a:prstGeom>
          <a:noFill/>
        </p:spPr>
        <p:txBody>
          <a:bodyPr wrap="square" rtlCol="0">
            <a:spAutoFit/>
          </a:bodyPr>
          <a:lstStyle/>
          <a:p>
            <a:r>
              <a:rPr lang="en-GB" b="1" dirty="0">
                <a:latin typeface="Cymraeg" panose="00000500000000000000" pitchFamily="50" charset="0"/>
              </a:rPr>
              <a:t>What is the learning method?</a:t>
            </a:r>
          </a:p>
          <a:p>
            <a:endParaRPr lang="en-GB" sz="1200" dirty="0">
              <a:latin typeface="Cymraeg" panose="00000500000000000000" pitchFamily="50" charset="0"/>
            </a:endParaRPr>
          </a:p>
          <a:p>
            <a:r>
              <a:rPr lang="en-GB" sz="1200" dirty="0">
                <a:latin typeface="Cymraeg" panose="00000500000000000000" pitchFamily="50" charset="0"/>
              </a:rPr>
              <a:t>When you press play:</a:t>
            </a:r>
            <a:br>
              <a:rPr lang="en-GB" sz="1200" dirty="0">
                <a:latin typeface="Cymraeg" panose="00000500000000000000" pitchFamily="50" charset="0"/>
              </a:rPr>
            </a:br>
            <a:endParaRPr lang="en-GB" sz="1200" dirty="0">
              <a:latin typeface="Cymraeg" panose="00000500000000000000" pitchFamily="50" charset="0"/>
            </a:endParaRPr>
          </a:p>
          <a:p>
            <a:pPr marL="457200" indent="-457200">
              <a:buFont typeface="+mj-lt"/>
              <a:buAutoNum type="arabicPeriod"/>
            </a:pPr>
            <a:r>
              <a:rPr lang="en-GB" sz="1200" b="0" i="0" dirty="0">
                <a:effectLst/>
                <a:latin typeface="Cymraeg" panose="00000500000000000000" pitchFamily="50" charset="0"/>
              </a:rPr>
              <a:t>A male voice says something in English—with the text displayed.</a:t>
            </a:r>
          </a:p>
          <a:p>
            <a:pPr marL="457200" indent="-457200">
              <a:buFont typeface="+mj-lt"/>
              <a:buAutoNum type="arabicPeriod"/>
            </a:pPr>
            <a:r>
              <a:rPr lang="en-GB" sz="1200" b="0" i="0" dirty="0">
                <a:effectLst/>
                <a:latin typeface="Cymraeg" panose="00000500000000000000" pitchFamily="50" charset="0"/>
              </a:rPr>
              <a:t>Then there's a gap for the learner to try to say something in Welsh.</a:t>
            </a:r>
          </a:p>
          <a:p>
            <a:pPr marL="457200" indent="-457200">
              <a:buFont typeface="+mj-lt"/>
              <a:buAutoNum type="arabicPeriod"/>
            </a:pPr>
            <a:r>
              <a:rPr lang="en-GB" sz="1200" b="0" i="0" dirty="0">
                <a:effectLst/>
                <a:latin typeface="Cymraeg" panose="00000500000000000000" pitchFamily="50" charset="0"/>
              </a:rPr>
              <a:t>Then a female voice models how to say the phrase in Welsh—nice and slowly.</a:t>
            </a:r>
          </a:p>
          <a:p>
            <a:pPr marL="457200" indent="-457200">
              <a:buFont typeface="+mj-lt"/>
              <a:buAutoNum type="arabicPeriod"/>
            </a:pPr>
            <a:r>
              <a:rPr lang="en-GB" sz="1200" b="0" i="0" dirty="0">
                <a:effectLst/>
                <a:latin typeface="Cymraeg" panose="00000500000000000000" pitchFamily="50" charset="0"/>
              </a:rPr>
              <a:t>Then the male voice also models the phrase in Welsh—a little faster, as the Welsh text is displayed.</a:t>
            </a:r>
          </a:p>
          <a:p>
            <a:endParaRPr lang="en-GB" sz="1200" b="0" i="0" dirty="0">
              <a:effectLst/>
              <a:latin typeface="Cymraeg" panose="00000500000000000000" pitchFamily="50" charset="0"/>
            </a:endParaRPr>
          </a:p>
          <a:p>
            <a:r>
              <a:rPr lang="en-GB" sz="1200" dirty="0">
                <a:latin typeface="Cymraeg" panose="00000500000000000000" pitchFamily="50" charset="0"/>
              </a:rPr>
              <a:t>It’s as simple as that! </a:t>
            </a:r>
          </a:p>
          <a:p>
            <a:r>
              <a:rPr lang="en-GB" sz="1200" dirty="0">
                <a:latin typeface="Cymraeg" panose="00000500000000000000" pitchFamily="50" charset="0"/>
              </a:rPr>
              <a:t> </a:t>
            </a:r>
          </a:p>
          <a:p>
            <a:r>
              <a:rPr lang="en-GB" b="1" dirty="0">
                <a:latin typeface="Cymraeg" panose="00000500000000000000" pitchFamily="50" charset="0"/>
              </a:rPr>
              <a:t>Beth </a:t>
            </a:r>
            <a:r>
              <a:rPr lang="en-GB" b="1" dirty="0" err="1">
                <a:latin typeface="Cymraeg" panose="00000500000000000000" pitchFamily="50" charset="0"/>
              </a:rPr>
              <a:t>yw'r</a:t>
            </a:r>
            <a:r>
              <a:rPr lang="en-GB" b="1" dirty="0">
                <a:latin typeface="Cymraeg" panose="00000500000000000000" pitchFamily="50" charset="0"/>
              </a:rPr>
              <a:t> dull </a:t>
            </a:r>
            <a:r>
              <a:rPr lang="en-GB" b="1" dirty="0" err="1">
                <a:latin typeface="Cymraeg" panose="00000500000000000000" pitchFamily="50" charset="0"/>
              </a:rPr>
              <a:t>dysgu</a:t>
            </a:r>
            <a:r>
              <a:rPr lang="en-GB" b="1" dirty="0">
                <a:latin typeface="Cymraeg" panose="00000500000000000000" pitchFamily="50" charset="0"/>
              </a:rPr>
              <a:t>?</a:t>
            </a:r>
          </a:p>
          <a:p>
            <a:endParaRPr lang="en-GB" sz="1200" dirty="0">
              <a:latin typeface="Cymraeg" panose="00000500000000000000" pitchFamily="50" charset="0"/>
            </a:endParaRPr>
          </a:p>
          <a:p>
            <a:pPr>
              <a:lnSpc>
                <a:spcPct val="107000"/>
              </a:lnSpc>
              <a:spcAft>
                <a:spcPts val="800"/>
              </a:spcAft>
            </a:pPr>
            <a:r>
              <a:rPr lang="en-GB" sz="1200" kern="100" dirty="0">
                <a:effectLst/>
                <a:latin typeface="Cymraeg" panose="00000500000000000000" pitchFamily="50" charset="0"/>
                <a:ea typeface="DengXian" panose="02010600030101010101" pitchFamily="2" charset="-122"/>
                <a:cs typeface="Arial" panose="020B0604020202020204" pitchFamily="34" charset="0"/>
              </a:rPr>
              <a:t>Pan </a:t>
            </a:r>
            <a:r>
              <a:rPr lang="en-GB" sz="1200" kern="100" dirty="0" err="1">
                <a:effectLst/>
                <a:latin typeface="Cymraeg" panose="00000500000000000000" pitchFamily="50" charset="0"/>
                <a:ea typeface="DengXian" panose="02010600030101010101" pitchFamily="2" charset="-122"/>
                <a:cs typeface="Arial" panose="020B0604020202020204" pitchFamily="34" charset="0"/>
              </a:rPr>
              <a:t>fyddwch</a:t>
            </a:r>
            <a:r>
              <a:rPr lang="en-GB" sz="1200" kern="100" dirty="0">
                <a:effectLst/>
                <a:latin typeface="Cymraeg" panose="00000500000000000000" pitchFamily="50" charset="0"/>
                <a:ea typeface="DengXian" panose="02010600030101010101" pitchFamily="2" charset="-122"/>
                <a:cs typeface="Arial" panose="020B0604020202020204" pitchFamily="34" charset="0"/>
              </a:rPr>
              <a:t> chi'n </a:t>
            </a:r>
            <a:r>
              <a:rPr lang="en-GB" sz="1200" kern="100" dirty="0" err="1">
                <a:effectLst/>
                <a:latin typeface="Cymraeg" panose="00000500000000000000" pitchFamily="50" charset="0"/>
                <a:ea typeface="DengXian" panose="02010600030101010101" pitchFamily="2" charset="-122"/>
                <a:cs typeface="Arial" panose="020B0604020202020204" pitchFamily="34" charset="0"/>
              </a:rPr>
              <a:t>pwyso</a:t>
            </a:r>
            <a:r>
              <a:rPr lang="en-GB" sz="1200" kern="100" dirty="0">
                <a:effectLst/>
                <a:latin typeface="Cymraeg" panose="00000500000000000000" pitchFamily="50" charset="0"/>
                <a:ea typeface="DengXian" panose="02010600030101010101" pitchFamily="2" charset="-122"/>
                <a:cs typeface="Arial" panose="020B0604020202020204" pitchFamily="34" charset="0"/>
              </a:rPr>
              <a:t> </a:t>
            </a:r>
            <a:r>
              <a:rPr lang="en-GB" sz="1200" kern="100" dirty="0" err="1">
                <a:effectLst/>
                <a:latin typeface="Cymraeg" panose="00000500000000000000" pitchFamily="50" charset="0"/>
                <a:ea typeface="DengXian" panose="02010600030101010101" pitchFamily="2" charset="-122"/>
                <a:cs typeface="Arial" panose="020B0604020202020204" pitchFamily="34" charset="0"/>
              </a:rPr>
              <a:t>ar</a:t>
            </a:r>
            <a:r>
              <a:rPr lang="en-GB" sz="1200" kern="100" dirty="0">
                <a:effectLst/>
                <a:latin typeface="Cymraeg" panose="00000500000000000000" pitchFamily="50" charset="0"/>
                <a:ea typeface="DengXian" panose="02010600030101010101" pitchFamily="2" charset="-122"/>
                <a:cs typeface="Arial" panose="020B0604020202020204" pitchFamily="34" charset="0"/>
              </a:rPr>
              <a:t> </a:t>
            </a:r>
            <a:r>
              <a:rPr lang="en-GB" sz="1200" kern="100" dirty="0" err="1">
                <a:effectLst/>
                <a:latin typeface="Cymraeg" panose="00000500000000000000" pitchFamily="50" charset="0"/>
                <a:ea typeface="DengXian" panose="02010600030101010101" pitchFamily="2" charset="-122"/>
                <a:cs typeface="Arial" panose="020B0604020202020204" pitchFamily="34" charset="0"/>
              </a:rPr>
              <a:t>chwarae</a:t>
            </a:r>
            <a:r>
              <a:rPr lang="en-GB" sz="1200" kern="100" dirty="0">
                <a:effectLst/>
                <a:latin typeface="Cymraeg" panose="00000500000000000000" pitchFamily="50" charset="0"/>
                <a:ea typeface="DengXian" panose="02010600030101010101" pitchFamily="2" charset="-122"/>
                <a:cs typeface="Arial" panose="020B0604020202020204" pitchFamily="34" charset="0"/>
              </a:rPr>
              <a:t>:</a:t>
            </a:r>
            <a:endParaRPr lang="cy-GB" sz="1200" kern="100" dirty="0">
              <a:effectLst/>
              <a:latin typeface="Cymraeg" panose="00000500000000000000" pitchFamily="50"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cy-GB" sz="1200" kern="100" dirty="0">
                <a:effectLst/>
                <a:latin typeface="Cymraeg" panose="00000500000000000000" pitchFamily="50" charset="0"/>
                <a:ea typeface="DengXian" panose="02010600030101010101" pitchFamily="2" charset="-122"/>
                <a:cs typeface="Arial" panose="020B0604020202020204" pitchFamily="34" charset="0"/>
              </a:rPr>
              <a:t>Mae llais gwrywaidd yn dweud rhywbeth yn Saesneg—gyda'r testun yn cael ei ddangos.</a:t>
            </a:r>
          </a:p>
          <a:p>
            <a:pPr marL="342900" lvl="0" indent="-342900">
              <a:lnSpc>
                <a:spcPct val="107000"/>
              </a:lnSpc>
              <a:buFont typeface="Symbol" panose="05050102010706020507" pitchFamily="18" charset="2"/>
              <a:buChar char=""/>
            </a:pPr>
            <a:r>
              <a:rPr lang="cy-GB" sz="1200" kern="100" dirty="0">
                <a:effectLst/>
                <a:latin typeface="Cymraeg" panose="00000500000000000000" pitchFamily="50" charset="0"/>
                <a:ea typeface="DengXian" panose="02010600030101010101" pitchFamily="2" charset="-122"/>
                <a:cs typeface="Arial" panose="020B0604020202020204" pitchFamily="34" charset="0"/>
              </a:rPr>
              <a:t>Yna mae 'na fwlch i'r dysgwr geisio dweud rhywbeth yn Gymraeg.</a:t>
            </a:r>
          </a:p>
          <a:p>
            <a:pPr marL="342900" lvl="0" indent="-342900">
              <a:lnSpc>
                <a:spcPct val="107000"/>
              </a:lnSpc>
              <a:buFont typeface="Symbol" panose="05050102010706020507" pitchFamily="18" charset="2"/>
              <a:buChar char=""/>
            </a:pPr>
            <a:r>
              <a:rPr lang="cy-GB" sz="1200" kern="100" dirty="0">
                <a:effectLst/>
                <a:latin typeface="Cymraeg" panose="00000500000000000000" pitchFamily="50" charset="0"/>
                <a:ea typeface="DengXian" panose="02010600030101010101" pitchFamily="2" charset="-122"/>
                <a:cs typeface="Arial" panose="020B0604020202020204" pitchFamily="34" charset="0"/>
              </a:rPr>
              <a:t>Yna mae llais benywaidd yn modelu sut i ddweud yr ymadrodd yn Gymraeg—yn araf iawn.</a:t>
            </a:r>
          </a:p>
          <a:p>
            <a:pPr marL="342900" lvl="0" indent="-342900">
              <a:lnSpc>
                <a:spcPct val="107000"/>
              </a:lnSpc>
              <a:spcAft>
                <a:spcPts val="800"/>
              </a:spcAft>
              <a:buFont typeface="Symbol" panose="05050102010706020507" pitchFamily="18" charset="2"/>
              <a:buChar char=""/>
            </a:pPr>
            <a:r>
              <a:rPr lang="cy-GB" sz="1200" kern="100" dirty="0">
                <a:effectLst/>
                <a:latin typeface="Cymraeg" panose="00000500000000000000" pitchFamily="50" charset="0"/>
                <a:ea typeface="DengXian" panose="02010600030101010101" pitchFamily="2" charset="-122"/>
                <a:cs typeface="Arial" panose="020B0604020202020204" pitchFamily="34" charset="0"/>
              </a:rPr>
              <a:t>Yna mae'r llais gwrywaidd hefyd yn modelu'r ymadrodd yn Gymraeg—ychydig yn gyflymach, wrth i'r testun Cymraeg gael ei ddangos.</a:t>
            </a:r>
          </a:p>
          <a:p>
            <a:pPr>
              <a:lnSpc>
                <a:spcPct val="107000"/>
              </a:lnSpc>
              <a:spcAft>
                <a:spcPts val="800"/>
              </a:spcAft>
            </a:pPr>
            <a:r>
              <a:rPr lang="cy-GB" sz="1200" kern="100" dirty="0">
                <a:effectLst/>
                <a:latin typeface="Cymraeg" panose="00000500000000000000" pitchFamily="50" charset="0"/>
                <a:ea typeface="DengXian" panose="02010600030101010101" pitchFamily="2" charset="-122"/>
                <a:cs typeface="Arial" panose="020B0604020202020204" pitchFamily="34" charset="0"/>
              </a:rPr>
              <a:t>Mae mor syml â hynny! </a:t>
            </a:r>
          </a:p>
          <a:p>
            <a:pPr>
              <a:lnSpc>
                <a:spcPct val="107000"/>
              </a:lnSpc>
              <a:spcAft>
                <a:spcPts val="800"/>
              </a:spcAft>
            </a:pPr>
            <a:r>
              <a:rPr lang="cy-GB" sz="1200" kern="100" dirty="0">
                <a:effectLst/>
                <a:latin typeface="Cymraeg" panose="00000500000000000000" pitchFamily="50" charset="0"/>
                <a:ea typeface="DengXian" panose="02010600030101010101" pitchFamily="2" charset="-122"/>
                <a:cs typeface="Arial" panose="020B0604020202020204" pitchFamily="34" charset="0"/>
              </a:rPr>
              <a:t> </a:t>
            </a:r>
          </a:p>
          <a:p>
            <a:r>
              <a:rPr lang="en-GB" sz="1200" dirty="0">
                <a:latin typeface="Cymraeg" panose="00000500000000000000" pitchFamily="50" charset="0"/>
              </a:rPr>
              <a:t> </a:t>
            </a:r>
          </a:p>
          <a:p>
            <a:endParaRPr lang="en-GB" sz="1200" dirty="0">
              <a:latin typeface="Cymraeg" panose="00000500000000000000" pitchFamily="50" charset="0"/>
            </a:endParaRPr>
          </a:p>
        </p:txBody>
      </p:sp>
      <p:sp>
        <p:nvSpPr>
          <p:cNvPr id="2" name="Rectangle 1">
            <a:extLst>
              <a:ext uri="{FF2B5EF4-FFF2-40B4-BE49-F238E27FC236}">
                <a16:creationId xmlns:a16="http://schemas.microsoft.com/office/drawing/2014/main" id="{F8F592E7-12C3-9E6E-60A0-1F45AA53D7F8}"/>
              </a:ext>
            </a:extLst>
          </p:cNvPr>
          <p:cNvSpPr/>
          <p:nvPr/>
        </p:nvSpPr>
        <p:spPr>
          <a:xfrm>
            <a:off x="628135" y="6033052"/>
            <a:ext cx="1777135" cy="606287"/>
          </a:xfrm>
          <a:prstGeom prst="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ysgu Cymraeg.png">
            <a:extLst>
              <a:ext uri="{FF2B5EF4-FFF2-40B4-BE49-F238E27FC236}">
                <a16:creationId xmlns:a16="http://schemas.microsoft.com/office/drawing/2014/main" id="{70FFF66E-816B-E80E-83A5-47DB11C1BCE4}"/>
              </a:ext>
            </a:extLst>
          </p:cNvPr>
          <p:cNvPicPr>
            <a:picLocks noChangeAspect="1"/>
          </p:cNvPicPr>
          <p:nvPr/>
        </p:nvPicPr>
        <p:blipFill rotWithShape="1">
          <a:blip r:embed="rId4"/>
          <a:srcRect l="71" t="16580" r="59188" b="9519"/>
          <a:stretch/>
        </p:blipFill>
        <p:spPr>
          <a:xfrm>
            <a:off x="8981180" y="2315340"/>
            <a:ext cx="3002417" cy="3548030"/>
          </a:xfrm>
          <a:prstGeom prst="rect">
            <a:avLst/>
          </a:prstGeom>
        </p:spPr>
      </p:pic>
      <p:pic>
        <p:nvPicPr>
          <p:cNvPr id="6" name="Picture 5" descr="to learn Welsh.png">
            <a:extLst>
              <a:ext uri="{FF2B5EF4-FFF2-40B4-BE49-F238E27FC236}">
                <a16:creationId xmlns:a16="http://schemas.microsoft.com/office/drawing/2014/main" id="{CF00F197-7122-D773-242F-49B87766A518}"/>
              </a:ext>
            </a:extLst>
          </p:cNvPr>
          <p:cNvPicPr>
            <a:picLocks noChangeAspect="1"/>
          </p:cNvPicPr>
          <p:nvPr/>
        </p:nvPicPr>
        <p:blipFill rotWithShape="1">
          <a:blip r:embed="rId5"/>
          <a:srcRect l="285" t="16320" r="59188" b="9748"/>
          <a:stretch/>
        </p:blipFill>
        <p:spPr>
          <a:xfrm>
            <a:off x="6148485" y="442944"/>
            <a:ext cx="2989353" cy="3543361"/>
          </a:xfrm>
          <a:prstGeom prst="rect">
            <a:avLst/>
          </a:prstGeom>
        </p:spPr>
      </p:pic>
      <p:sp>
        <p:nvSpPr>
          <p:cNvPr id="17" name="Arrow: Right 16">
            <a:extLst>
              <a:ext uri="{FF2B5EF4-FFF2-40B4-BE49-F238E27FC236}">
                <a16:creationId xmlns:a16="http://schemas.microsoft.com/office/drawing/2014/main" id="{918C4665-6377-93B3-8808-B1B69211A4DD}"/>
              </a:ext>
            </a:extLst>
          </p:cNvPr>
          <p:cNvSpPr/>
          <p:nvPr/>
        </p:nvSpPr>
        <p:spPr>
          <a:xfrm rot="18540000">
            <a:off x="8477280" y="4167695"/>
            <a:ext cx="1668369" cy="282990"/>
          </a:xfrm>
          <a:prstGeom prst="rightArrow">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6" name="Rectangle: Rounded Corners 15">
            <a:extLst>
              <a:ext uri="{FF2B5EF4-FFF2-40B4-BE49-F238E27FC236}">
                <a16:creationId xmlns:a16="http://schemas.microsoft.com/office/drawing/2014/main" id="{E6426B28-1835-8348-F60E-C69A695FFA06}"/>
              </a:ext>
            </a:extLst>
          </p:cNvPr>
          <p:cNvSpPr/>
          <p:nvPr/>
        </p:nvSpPr>
        <p:spPr>
          <a:xfrm>
            <a:off x="6096000" y="4762581"/>
            <a:ext cx="2799523" cy="879606"/>
          </a:xfrm>
          <a:prstGeom prst="round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dirty="0">
                <a:latin typeface="Cymraeg"/>
              </a:rPr>
              <a:t>Then you hear and see it in Welsh</a:t>
            </a:r>
          </a:p>
          <a:p>
            <a:r>
              <a:rPr lang="cy-GB" sz="1400" dirty="0">
                <a:latin typeface="Cymraeg"/>
              </a:rPr>
              <a:t>Yna dych chi’n ei glywed a’i weld e yn Gymraeg</a:t>
            </a:r>
            <a:endParaRPr lang="cy-GB" sz="1400" dirty="0"/>
          </a:p>
        </p:txBody>
      </p:sp>
      <p:sp>
        <p:nvSpPr>
          <p:cNvPr id="15" name="Arrow: Right 14">
            <a:extLst>
              <a:ext uri="{FF2B5EF4-FFF2-40B4-BE49-F238E27FC236}">
                <a16:creationId xmlns:a16="http://schemas.microsoft.com/office/drawing/2014/main" id="{1B42E2AD-79BB-BEE4-5B51-DFE5E6ABE765}"/>
              </a:ext>
            </a:extLst>
          </p:cNvPr>
          <p:cNvSpPr/>
          <p:nvPr/>
        </p:nvSpPr>
        <p:spPr>
          <a:xfrm rot="-3420000">
            <a:off x="6654054" y="3431305"/>
            <a:ext cx="1127805" cy="276478"/>
          </a:xfrm>
          <a:prstGeom prst="rightArrow">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13" name="Rectangle: Rounded Corners 12">
            <a:extLst>
              <a:ext uri="{FF2B5EF4-FFF2-40B4-BE49-F238E27FC236}">
                <a16:creationId xmlns:a16="http://schemas.microsoft.com/office/drawing/2014/main" id="{68F06BB1-FFB9-5937-E51C-A3E0F2C52D5F}"/>
              </a:ext>
            </a:extLst>
          </p:cNvPr>
          <p:cNvSpPr/>
          <p:nvPr/>
        </p:nvSpPr>
        <p:spPr>
          <a:xfrm>
            <a:off x="4981389" y="3873228"/>
            <a:ext cx="2100000" cy="678452"/>
          </a:xfrm>
          <a:prstGeom prst="round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dirty="0">
                <a:latin typeface="Cymraeg"/>
              </a:rPr>
              <a:t>Then you say it in Welsh</a:t>
            </a:r>
          </a:p>
          <a:p>
            <a:r>
              <a:rPr lang="cy-GB" sz="1400" dirty="0">
                <a:latin typeface="Cymraeg"/>
              </a:rPr>
              <a:t>Yna dych chi’n ei ddweud e yn Gymraeg</a:t>
            </a:r>
            <a:endParaRPr lang="cy-GB" sz="1400" dirty="0"/>
          </a:p>
        </p:txBody>
      </p:sp>
      <p:sp>
        <p:nvSpPr>
          <p:cNvPr id="8" name="Arrow: Right 7">
            <a:extLst>
              <a:ext uri="{FF2B5EF4-FFF2-40B4-BE49-F238E27FC236}">
                <a16:creationId xmlns:a16="http://schemas.microsoft.com/office/drawing/2014/main" id="{6E93702D-C40A-02C3-FA97-9B43C4B5D9E6}"/>
              </a:ext>
            </a:extLst>
          </p:cNvPr>
          <p:cNvSpPr/>
          <p:nvPr/>
        </p:nvSpPr>
        <p:spPr>
          <a:xfrm rot="1740000">
            <a:off x="5826201" y="1077888"/>
            <a:ext cx="1049652" cy="296016"/>
          </a:xfrm>
          <a:prstGeom prst="rightArrow">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y-GB"/>
          </a:p>
        </p:txBody>
      </p:sp>
      <p:sp>
        <p:nvSpPr>
          <p:cNvPr id="7" name="Rectangle: Rounded Corners 6">
            <a:extLst>
              <a:ext uri="{FF2B5EF4-FFF2-40B4-BE49-F238E27FC236}">
                <a16:creationId xmlns:a16="http://schemas.microsoft.com/office/drawing/2014/main" id="{1682C0AD-30C6-A189-25E4-BEB76AA23BA2}"/>
              </a:ext>
            </a:extLst>
          </p:cNvPr>
          <p:cNvSpPr/>
          <p:nvPr/>
        </p:nvSpPr>
        <p:spPr>
          <a:xfrm>
            <a:off x="3820160" y="106311"/>
            <a:ext cx="2888753" cy="927359"/>
          </a:xfrm>
          <a:prstGeom prst="roundRect">
            <a:avLst/>
          </a:prstGeom>
          <a:solidFill>
            <a:srgbClr val="522E6E"/>
          </a:solidFill>
          <a:ln>
            <a:solidFill>
              <a:srgbClr val="522E6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dirty="0">
                <a:latin typeface="Cymraeg"/>
              </a:rPr>
              <a:t>First you see and hear the English</a:t>
            </a:r>
          </a:p>
          <a:p>
            <a:r>
              <a:rPr lang="cy-GB" sz="1400" dirty="0">
                <a:latin typeface="Cymraeg"/>
              </a:rPr>
              <a:t>Yn gyntaf, dych chi’n gweld a chlywed y Saesneg</a:t>
            </a:r>
          </a:p>
        </p:txBody>
      </p:sp>
    </p:spTree>
    <p:extLst>
      <p:ext uri="{BB962C8B-B14F-4D97-AF65-F5344CB8AC3E}">
        <p14:creationId xmlns:p14="http://schemas.microsoft.com/office/powerpoint/2010/main" val="2678348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51ccf3c-8efd-46f4-904d-98ae39c68d93">
      <Terms xmlns="http://schemas.microsoft.com/office/infopath/2007/PartnerControls"/>
    </lcf76f155ced4ddcb4097134ff3c332f>
    <TaxCatchAll xmlns="39530cb9-9624-45e8-9ea3-e845939eb7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C12CB8FCF8544BB37F1F5EB97B78D7" ma:contentTypeVersion="18" ma:contentTypeDescription="Create a new document." ma:contentTypeScope="" ma:versionID="c20ce59dd509f4ef3f38710a61f80049">
  <xsd:schema xmlns:xsd="http://www.w3.org/2001/XMLSchema" xmlns:xs="http://www.w3.org/2001/XMLSchema" xmlns:p="http://schemas.microsoft.com/office/2006/metadata/properties" xmlns:ns2="39530cb9-9624-45e8-9ea3-e845939eb7ce" xmlns:ns3="351ccf3c-8efd-46f4-904d-98ae39c68d93" targetNamespace="http://schemas.microsoft.com/office/2006/metadata/properties" ma:root="true" ma:fieldsID="d924e893fba02fe9cf721c87000356b0" ns2:_="" ns3:_="">
    <xsd:import namespace="39530cb9-9624-45e8-9ea3-e845939eb7ce"/>
    <xsd:import namespace="351ccf3c-8efd-46f4-904d-98ae39c68d9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30cb9-9624-45e8-9ea3-e845939eb7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baade9-c460-46ce-8a95-ca84aca003d1}" ma:internalName="TaxCatchAll" ma:showField="CatchAllData" ma:web="39530cb9-9624-45e8-9ea3-e845939eb7c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51ccf3c-8efd-46f4-904d-98ae39c68d9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70377e-a101-46e2-9596-058a9a36ea2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740A1F-3B8A-4F1B-B5D6-A4DA40DE607E}">
  <ds:schemaRefs>
    <ds:schemaRef ds:uri="351ccf3c-8efd-46f4-904d-98ae39c68d93"/>
    <ds:schemaRef ds:uri="39530cb9-9624-45e8-9ea3-e845939eb7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2DCF6D-254E-4D78-8372-1CB2EBD0598B}">
  <ds:schemaRefs>
    <ds:schemaRef ds:uri="http://schemas.microsoft.com/sharepoint/v3/contenttype/forms"/>
  </ds:schemaRefs>
</ds:datastoreItem>
</file>

<file path=customXml/itemProps3.xml><?xml version="1.0" encoding="utf-8"?>
<ds:datastoreItem xmlns:ds="http://schemas.openxmlformats.org/officeDocument/2006/customXml" ds:itemID="{4B5177F8-BFFC-455C-8BB9-E717A52C4B56}">
  <ds:schemaRefs>
    <ds:schemaRef ds:uri="351ccf3c-8efd-46f4-904d-98ae39c68d93"/>
    <ds:schemaRef ds:uri="39530cb9-9624-45e8-9ea3-e845939eb7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2528</Words>
  <Application>Microsoft Office PowerPoint</Application>
  <PresentationFormat>Widescreen</PresentationFormat>
  <Paragraphs>219</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Cymraeg</vt:lpstr>
      <vt:lpstr>Urbanist</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Awen Schiavone</dc:creator>
  <cp:lastModifiedBy>Hannah Thomas</cp:lastModifiedBy>
  <cp:revision>276</cp:revision>
  <dcterms:created xsi:type="dcterms:W3CDTF">2020-11-09T16:02:54Z</dcterms:created>
  <dcterms:modified xsi:type="dcterms:W3CDTF">2023-12-18T10:00:25Z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0x01010047C12CB8FCF8544BB37F1F5EB97B78D7</vt:lpwstr>
  </property>
  <property fmtid="{D5CDD505-2E9C-101B-9397-08002B2CF9AE}" pid="3" name="MediaServiceImageTags">
    <vt:lpwstr/>
  </property>
</Properties>
</file>